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x="18288000" cy="10287000"/>
  <p:notesSz cx="6858000" cy="9144000"/>
  <p:embeddedFontLst>
    <p:embeddedFont>
      <p:font typeface="Telegraf Heavy" charset="1" panose="00000A00000000000000"/>
      <p:regular r:id="rId39"/>
    </p:embeddedFont>
    <p:embeddedFont>
      <p:font typeface="Alibaba Sans Bold" charset="1" panose="020B0803020203040204"/>
      <p:regular r:id="rId40"/>
    </p:embeddedFont>
    <p:embeddedFont>
      <p:font typeface="Canva Sans Bold" charset="1" panose="020B0803030501040103"/>
      <p:regular r:id="rId41"/>
    </p:embeddedFont>
    <p:embeddedFont>
      <p:font typeface="Alibaba Sans" charset="1" panose="020B0503020203040204"/>
      <p:regular r:id="rId42"/>
    </p:embeddedFont>
    <p:embeddedFont>
      <p:font typeface="Telegraf Bold" charset="1" panose="00000800000000000000"/>
      <p:regular r:id="rId43"/>
    </p:embeddedFont>
    <p:embeddedFont>
      <p:font typeface="Telegraf" charset="1" panose="0000050000000000000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1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1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1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1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1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1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17.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18.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19.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20.png" Type="http://schemas.openxmlformats.org/officeDocument/2006/relationships/image"/><Relationship Id="rId9" Target="../media/image21.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22.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23.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24.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63009" y="5260929"/>
            <a:ext cx="13961982" cy="5456808"/>
          </a:xfrm>
          <a:custGeom>
            <a:avLst/>
            <a:gdLst/>
            <a:ahLst/>
            <a:cxnLst/>
            <a:rect r="r" b="b" t="t" l="l"/>
            <a:pathLst>
              <a:path h="5456808" w="13961982">
                <a:moveTo>
                  <a:pt x="0" y="0"/>
                </a:moveTo>
                <a:lnTo>
                  <a:pt x="13961982" y="0"/>
                </a:lnTo>
                <a:lnTo>
                  <a:pt x="13961982" y="5456808"/>
                </a:lnTo>
                <a:lnTo>
                  <a:pt x="0" y="5456808"/>
                </a:lnTo>
                <a:lnTo>
                  <a:pt x="0" y="0"/>
                </a:lnTo>
                <a:close/>
              </a:path>
            </a:pathLst>
          </a:custGeom>
          <a:blipFill>
            <a:blip r:embed="rId2"/>
            <a:stretch>
              <a:fillRect l="0" t="0" r="0" b="0"/>
            </a:stretch>
          </a:blipFill>
        </p:spPr>
      </p:sp>
      <p:sp>
        <p:nvSpPr>
          <p:cNvPr name="Freeform 3" id="3"/>
          <p:cNvSpPr/>
          <p:nvPr/>
        </p:nvSpPr>
        <p:spPr>
          <a:xfrm flipH="false" flipV="false" rot="0">
            <a:off x="15851880" y="5260929"/>
            <a:ext cx="13961982" cy="5456808"/>
          </a:xfrm>
          <a:custGeom>
            <a:avLst/>
            <a:gdLst/>
            <a:ahLst/>
            <a:cxnLst/>
            <a:rect r="r" b="b" t="t" l="l"/>
            <a:pathLst>
              <a:path h="5456808" w="13961982">
                <a:moveTo>
                  <a:pt x="0" y="0"/>
                </a:moveTo>
                <a:lnTo>
                  <a:pt x="13961982" y="0"/>
                </a:lnTo>
                <a:lnTo>
                  <a:pt x="13961982" y="5456808"/>
                </a:lnTo>
                <a:lnTo>
                  <a:pt x="0" y="5456808"/>
                </a:lnTo>
                <a:lnTo>
                  <a:pt x="0" y="0"/>
                </a:lnTo>
                <a:close/>
              </a:path>
            </a:pathLst>
          </a:custGeom>
          <a:blipFill>
            <a:blip r:embed="rId2"/>
            <a:stretch>
              <a:fillRect l="0" t="0" r="0" b="0"/>
            </a:stretch>
          </a:blipFill>
        </p:spPr>
      </p:sp>
      <p:sp>
        <p:nvSpPr>
          <p:cNvPr name="Freeform 4" id="4"/>
          <p:cNvSpPr/>
          <p:nvPr/>
        </p:nvSpPr>
        <p:spPr>
          <a:xfrm flipH="false" flipV="false" rot="0">
            <a:off x="-11525862" y="5260929"/>
            <a:ext cx="13961982" cy="5456808"/>
          </a:xfrm>
          <a:custGeom>
            <a:avLst/>
            <a:gdLst/>
            <a:ahLst/>
            <a:cxnLst/>
            <a:rect r="r" b="b" t="t" l="l"/>
            <a:pathLst>
              <a:path h="5456808" w="13961982">
                <a:moveTo>
                  <a:pt x="0" y="0"/>
                </a:moveTo>
                <a:lnTo>
                  <a:pt x="13961982" y="0"/>
                </a:lnTo>
                <a:lnTo>
                  <a:pt x="13961982" y="5456808"/>
                </a:lnTo>
                <a:lnTo>
                  <a:pt x="0" y="5456808"/>
                </a:lnTo>
                <a:lnTo>
                  <a:pt x="0" y="0"/>
                </a:lnTo>
                <a:close/>
              </a:path>
            </a:pathLst>
          </a:custGeom>
          <a:blipFill>
            <a:blip r:embed="rId2"/>
            <a:stretch>
              <a:fillRect l="0" t="0" r="0" b="0"/>
            </a:stretch>
          </a:blipFill>
        </p:spPr>
      </p:sp>
      <p:sp>
        <p:nvSpPr>
          <p:cNvPr name="Freeform 5" id="5"/>
          <p:cNvSpPr/>
          <p:nvPr/>
        </p:nvSpPr>
        <p:spPr>
          <a:xfrm flipH="false" flipV="false" rot="0">
            <a:off x="513158" y="481948"/>
            <a:ext cx="2278518" cy="2870225"/>
          </a:xfrm>
          <a:custGeom>
            <a:avLst/>
            <a:gdLst/>
            <a:ahLst/>
            <a:cxnLst/>
            <a:rect r="r" b="b" t="t" l="l"/>
            <a:pathLst>
              <a:path h="2870225" w="2278518">
                <a:moveTo>
                  <a:pt x="0" y="0"/>
                </a:moveTo>
                <a:lnTo>
                  <a:pt x="2278519" y="0"/>
                </a:lnTo>
                <a:lnTo>
                  <a:pt x="2278519" y="2870225"/>
                </a:lnTo>
                <a:lnTo>
                  <a:pt x="0" y="2870225"/>
                </a:lnTo>
                <a:lnTo>
                  <a:pt x="0" y="0"/>
                </a:lnTo>
                <a:close/>
              </a:path>
            </a:pathLst>
          </a:custGeom>
          <a:blipFill>
            <a:blip r:embed="rId3">
              <a:extLst>
                <a:ext uri="{96DAC541-7B7A-43D3-8B79-37D633B846F1}">
                  <asvg:svgBlip xmlns:asvg="http://schemas.microsoft.com/office/drawing/2016/SVG/main" r:embed="rId4"/>
                </a:ext>
              </a:extLst>
            </a:blip>
            <a:stretch>
              <a:fillRect l="0" t="0" r="-37109" b="0"/>
            </a:stretch>
          </a:blipFill>
        </p:spPr>
      </p:sp>
      <p:sp>
        <p:nvSpPr>
          <p:cNvPr name="Freeform 6" id="6"/>
          <p:cNvSpPr/>
          <p:nvPr/>
        </p:nvSpPr>
        <p:spPr>
          <a:xfrm flipH="true" flipV="false" rot="0">
            <a:off x="15491882" y="481948"/>
            <a:ext cx="2278518" cy="2870225"/>
          </a:xfrm>
          <a:custGeom>
            <a:avLst/>
            <a:gdLst/>
            <a:ahLst/>
            <a:cxnLst/>
            <a:rect r="r" b="b" t="t" l="l"/>
            <a:pathLst>
              <a:path h="2870225" w="2278518">
                <a:moveTo>
                  <a:pt x="2278518" y="0"/>
                </a:moveTo>
                <a:lnTo>
                  <a:pt x="0" y="0"/>
                </a:lnTo>
                <a:lnTo>
                  <a:pt x="0" y="2870225"/>
                </a:lnTo>
                <a:lnTo>
                  <a:pt x="2278518" y="2870225"/>
                </a:lnTo>
                <a:lnTo>
                  <a:pt x="2278518" y="0"/>
                </a:lnTo>
                <a:close/>
              </a:path>
            </a:pathLst>
          </a:custGeom>
          <a:blipFill>
            <a:blip r:embed="rId3">
              <a:extLst>
                <a:ext uri="{96DAC541-7B7A-43D3-8B79-37D633B846F1}">
                  <asvg:svgBlip xmlns:asvg="http://schemas.microsoft.com/office/drawing/2016/SVG/main" r:embed="rId4"/>
                </a:ext>
              </a:extLst>
            </a:blip>
            <a:stretch>
              <a:fillRect l="0" t="0" r="-37109" b="0"/>
            </a:stretch>
          </a:blipFill>
        </p:spPr>
      </p:sp>
      <p:grpSp>
        <p:nvGrpSpPr>
          <p:cNvPr name="Group 7" id="7"/>
          <p:cNvGrpSpPr/>
          <p:nvPr/>
        </p:nvGrpSpPr>
        <p:grpSpPr>
          <a:xfrm rot="0">
            <a:off x="3114564" y="4274965"/>
            <a:ext cx="12058871" cy="1668853"/>
            <a:chOff x="0" y="0"/>
            <a:chExt cx="3175999" cy="439533"/>
          </a:xfrm>
        </p:grpSpPr>
        <p:sp>
          <p:nvSpPr>
            <p:cNvPr name="Freeform 8" id="8"/>
            <p:cNvSpPr/>
            <p:nvPr/>
          </p:nvSpPr>
          <p:spPr>
            <a:xfrm flipH="false" flipV="false" rot="0">
              <a:off x="0" y="0"/>
              <a:ext cx="3175999" cy="439533"/>
            </a:xfrm>
            <a:custGeom>
              <a:avLst/>
              <a:gdLst/>
              <a:ahLst/>
              <a:cxnLst/>
              <a:rect r="r" b="b" t="t" l="l"/>
              <a:pathLst>
                <a:path h="439533" w="3175999">
                  <a:moveTo>
                    <a:pt x="0" y="0"/>
                  </a:moveTo>
                  <a:lnTo>
                    <a:pt x="3175999" y="0"/>
                  </a:lnTo>
                  <a:lnTo>
                    <a:pt x="3175999" y="439533"/>
                  </a:lnTo>
                  <a:lnTo>
                    <a:pt x="0" y="439533"/>
                  </a:lnTo>
                  <a:close/>
                </a:path>
              </a:pathLst>
            </a:custGeom>
            <a:solidFill>
              <a:srgbClr val="E4F577"/>
            </a:solidFill>
            <a:ln cap="sq">
              <a:noFill/>
              <a:prstDash val="solid"/>
              <a:miter/>
            </a:ln>
          </p:spPr>
        </p:sp>
        <p:sp>
          <p:nvSpPr>
            <p:cNvPr name="TextBox 9" id="9"/>
            <p:cNvSpPr txBox="true"/>
            <p:nvPr/>
          </p:nvSpPr>
          <p:spPr>
            <a:xfrm>
              <a:off x="0" y="-38100"/>
              <a:ext cx="3175999" cy="477633"/>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2730488" y="2783565"/>
            <a:ext cx="768154" cy="76815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577"/>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4955353" y="2783565"/>
            <a:ext cx="768154" cy="76815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577"/>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1028700" y="4483161"/>
            <a:ext cx="371455" cy="371455"/>
          </a:xfrm>
          <a:custGeom>
            <a:avLst/>
            <a:gdLst/>
            <a:ahLst/>
            <a:cxnLst/>
            <a:rect r="r" b="b" t="t" l="l"/>
            <a:pathLst>
              <a:path h="371455" w="371455">
                <a:moveTo>
                  <a:pt x="0" y="0"/>
                </a:moveTo>
                <a:lnTo>
                  <a:pt x="371455" y="0"/>
                </a:lnTo>
                <a:lnTo>
                  <a:pt x="371455" y="371454"/>
                </a:lnTo>
                <a:lnTo>
                  <a:pt x="0" y="3714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6631141" y="4483161"/>
            <a:ext cx="371455" cy="371455"/>
          </a:xfrm>
          <a:custGeom>
            <a:avLst/>
            <a:gdLst/>
            <a:ahLst/>
            <a:cxnLst/>
            <a:rect r="r" b="b" t="t" l="l"/>
            <a:pathLst>
              <a:path h="371455" w="371455">
                <a:moveTo>
                  <a:pt x="0" y="0"/>
                </a:moveTo>
                <a:lnTo>
                  <a:pt x="371455" y="0"/>
                </a:lnTo>
                <a:lnTo>
                  <a:pt x="371455" y="371454"/>
                </a:lnTo>
                <a:lnTo>
                  <a:pt x="0" y="3714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8" id="18"/>
          <p:cNvSpPr txBox="true"/>
          <p:nvPr/>
        </p:nvSpPr>
        <p:spPr>
          <a:xfrm rot="0">
            <a:off x="3215218" y="2894176"/>
            <a:ext cx="11857564" cy="1496695"/>
          </a:xfrm>
          <a:prstGeom prst="rect">
            <a:avLst/>
          </a:prstGeom>
        </p:spPr>
        <p:txBody>
          <a:bodyPr anchor="t" rtlCol="false" tIns="0" lIns="0" bIns="0" rIns="0">
            <a:spAutoFit/>
          </a:bodyPr>
          <a:lstStyle/>
          <a:p>
            <a:pPr algn="ctr">
              <a:lnSpc>
                <a:spcPts val="3799"/>
              </a:lnSpc>
            </a:pPr>
            <a:r>
              <a:rPr lang="en-US" b="true" sz="3799">
                <a:solidFill>
                  <a:srgbClr val="60941A"/>
                </a:solidFill>
                <a:latin typeface="Telegraf Heavy"/>
                <a:ea typeface="Telegraf Heavy"/>
                <a:cs typeface="Telegraf Heavy"/>
                <a:sym typeface="Telegraf Heavy"/>
              </a:rPr>
              <a:t>ENERGYWISE: PREDICTING ENERGY CONSUMPTION FOR A GREENER TOMORROW</a:t>
            </a:r>
          </a:p>
          <a:p>
            <a:pPr algn="ctr">
              <a:lnSpc>
                <a:spcPts val="3799"/>
              </a:lnSpc>
            </a:pPr>
          </a:p>
        </p:txBody>
      </p:sp>
      <p:sp>
        <p:nvSpPr>
          <p:cNvPr name="TextBox 19" id="19"/>
          <p:cNvSpPr txBox="true"/>
          <p:nvPr/>
        </p:nvSpPr>
        <p:spPr>
          <a:xfrm rot="0">
            <a:off x="4194453" y="4415975"/>
            <a:ext cx="9899095" cy="1395603"/>
          </a:xfrm>
          <a:prstGeom prst="rect">
            <a:avLst/>
          </a:prstGeom>
        </p:spPr>
        <p:txBody>
          <a:bodyPr anchor="t" rtlCol="false" tIns="0" lIns="0" bIns="0" rIns="0">
            <a:spAutoFit/>
          </a:bodyPr>
          <a:lstStyle/>
          <a:p>
            <a:pPr algn="ctr">
              <a:lnSpc>
                <a:spcPts val="3741"/>
              </a:lnSpc>
            </a:pPr>
            <a:r>
              <a:rPr lang="en-US" b="true" sz="2900" spc="-136">
                <a:solidFill>
                  <a:srgbClr val="0A191F"/>
                </a:solidFill>
                <a:latin typeface="Alibaba Sans Bold"/>
                <a:ea typeface="Alibaba Sans Bold"/>
                <a:cs typeface="Alibaba Sans Bold"/>
                <a:sym typeface="Alibaba Sans Bold"/>
              </a:rPr>
              <a:t>PRIADHARSHNI P (221801039)</a:t>
            </a:r>
          </a:p>
          <a:p>
            <a:pPr algn="ctr">
              <a:lnSpc>
                <a:spcPts val="3741"/>
              </a:lnSpc>
            </a:pPr>
            <a:r>
              <a:rPr lang="en-US" b="true" sz="2900" spc="-136">
                <a:solidFill>
                  <a:srgbClr val="0A191F"/>
                </a:solidFill>
                <a:latin typeface="Alibaba Sans Bold"/>
                <a:ea typeface="Alibaba Sans Bold"/>
                <a:cs typeface="Alibaba Sans Bold"/>
                <a:sym typeface="Alibaba Sans Bold"/>
              </a:rPr>
              <a:t>PRIYADARSHINI S (221801040)</a:t>
            </a:r>
          </a:p>
          <a:p>
            <a:pPr algn="ctr">
              <a:lnSpc>
                <a:spcPts val="3741"/>
              </a:lnSpc>
            </a:pPr>
            <a:r>
              <a:rPr lang="en-US" b="true" sz="2900" spc="-136">
                <a:solidFill>
                  <a:srgbClr val="0A191F"/>
                </a:solidFill>
                <a:latin typeface="Alibaba Sans Bold"/>
                <a:ea typeface="Alibaba Sans Bold"/>
                <a:cs typeface="Alibaba Sans Bold"/>
                <a:sym typeface="Alibaba Sans Bold"/>
              </a:rPr>
              <a:t>VENKATESAN T (221801061)</a:t>
            </a:r>
          </a:p>
        </p:txBody>
      </p:sp>
      <p:sp>
        <p:nvSpPr>
          <p:cNvPr name="TextBox 20" id="20"/>
          <p:cNvSpPr txBox="true"/>
          <p:nvPr/>
        </p:nvSpPr>
        <p:spPr>
          <a:xfrm rot="0">
            <a:off x="2442787" y="1210586"/>
            <a:ext cx="13397985" cy="679451"/>
          </a:xfrm>
          <a:prstGeom prst="rect">
            <a:avLst/>
          </a:prstGeom>
        </p:spPr>
        <p:txBody>
          <a:bodyPr anchor="t" rtlCol="false" tIns="0" lIns="0" bIns="0" rIns="0">
            <a:spAutoFit/>
          </a:bodyPr>
          <a:lstStyle/>
          <a:p>
            <a:pPr algn="ctr">
              <a:lnSpc>
                <a:spcPts val="5599"/>
              </a:lnSpc>
              <a:spcBef>
                <a:spcPct val="0"/>
              </a:spcBef>
            </a:pPr>
            <a:r>
              <a:rPr lang="en-US" b="true" sz="3999">
                <a:solidFill>
                  <a:srgbClr val="000000"/>
                </a:solidFill>
                <a:latin typeface="Canva Sans Bold"/>
                <a:ea typeface="Canva Sans Bold"/>
                <a:cs typeface="Canva Sans Bold"/>
                <a:sym typeface="Canva Sans Bold"/>
              </a:rPr>
              <a:t>De</a:t>
            </a:r>
            <a:r>
              <a:rPr lang="en-US" b="true" sz="3999">
                <a:solidFill>
                  <a:srgbClr val="000000"/>
                </a:solidFill>
                <a:latin typeface="Canva Sans Bold"/>
                <a:ea typeface="Canva Sans Bold"/>
                <a:cs typeface="Canva Sans Bold"/>
                <a:sym typeface="Canva Sans Bold"/>
              </a:rPr>
              <a:t>partment of Artificial Intelligence and Data Science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2619" y="9426076"/>
            <a:ext cx="21449591" cy="2447365"/>
            <a:chOff x="0" y="0"/>
            <a:chExt cx="5649275" cy="644573"/>
          </a:xfrm>
        </p:grpSpPr>
        <p:sp>
          <p:nvSpPr>
            <p:cNvPr name="Freeform 3" id="3"/>
            <p:cNvSpPr/>
            <p:nvPr/>
          </p:nvSpPr>
          <p:spPr>
            <a:xfrm flipH="false" flipV="false" rot="0">
              <a:off x="0" y="0"/>
              <a:ext cx="5649275" cy="644573"/>
            </a:xfrm>
            <a:custGeom>
              <a:avLst/>
              <a:gdLst/>
              <a:ahLst/>
              <a:cxnLst/>
              <a:rect r="r" b="b" t="t" l="l"/>
              <a:pathLst>
                <a:path h="644573" w="5649275">
                  <a:moveTo>
                    <a:pt x="0" y="0"/>
                  </a:moveTo>
                  <a:lnTo>
                    <a:pt x="5649275" y="0"/>
                  </a:lnTo>
                  <a:lnTo>
                    <a:pt x="5649275" y="644573"/>
                  </a:lnTo>
                  <a:lnTo>
                    <a:pt x="0" y="644573"/>
                  </a:lnTo>
                  <a:close/>
                </a:path>
              </a:pathLst>
            </a:custGeom>
            <a:solidFill>
              <a:srgbClr val="E4F577"/>
            </a:solidFill>
          </p:spPr>
        </p:sp>
        <p:sp>
          <p:nvSpPr>
            <p:cNvPr name="TextBox 4" id="4"/>
            <p:cNvSpPr txBox="true"/>
            <p:nvPr/>
          </p:nvSpPr>
          <p:spPr>
            <a:xfrm>
              <a:off x="0" y="-38100"/>
              <a:ext cx="5649275" cy="68267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00" y="8615890"/>
            <a:ext cx="5279349" cy="320708"/>
          </a:xfrm>
          <a:prstGeom prst="rect">
            <a:avLst/>
          </a:prstGeom>
        </p:spPr>
        <p:txBody>
          <a:bodyPr anchor="t" rtlCol="false" tIns="0" lIns="0" bIns="0" rIns="0">
            <a:spAutoFit/>
          </a:bodyPr>
          <a:lstStyle/>
          <a:p>
            <a:pPr algn="l">
              <a:lnSpc>
                <a:spcPts val="2499"/>
              </a:lnSpc>
            </a:pPr>
            <a:r>
              <a:rPr lang="en-US" sz="2499">
                <a:solidFill>
                  <a:srgbClr val="FFFFFF"/>
                </a:solidFill>
                <a:latin typeface="Alibaba Sans"/>
                <a:ea typeface="Alibaba Sans"/>
                <a:cs typeface="Alibaba Sans"/>
                <a:sym typeface="Alibaba Sans"/>
              </a:rPr>
              <a:t>www.reallygreatsite.com</a:t>
            </a:r>
          </a:p>
        </p:txBody>
      </p:sp>
      <p:sp>
        <p:nvSpPr>
          <p:cNvPr name="TextBox 6" id="6"/>
          <p:cNvSpPr txBox="true"/>
          <p:nvPr/>
        </p:nvSpPr>
        <p:spPr>
          <a:xfrm rot="0">
            <a:off x="11979951" y="8615890"/>
            <a:ext cx="5279349" cy="320708"/>
          </a:xfrm>
          <a:prstGeom prst="rect">
            <a:avLst/>
          </a:prstGeom>
        </p:spPr>
        <p:txBody>
          <a:bodyPr anchor="t" rtlCol="false" tIns="0" lIns="0" bIns="0" rIns="0">
            <a:spAutoFit/>
          </a:bodyPr>
          <a:lstStyle/>
          <a:p>
            <a:pPr algn="r">
              <a:lnSpc>
                <a:spcPts val="2499"/>
              </a:lnSpc>
            </a:pPr>
            <a:r>
              <a:rPr lang="en-US" sz="2499">
                <a:solidFill>
                  <a:srgbClr val="FFFFFF"/>
                </a:solidFill>
                <a:latin typeface="Alibaba Sans"/>
                <a:ea typeface="Alibaba Sans"/>
                <a:cs typeface="Alibaba Sans"/>
                <a:sym typeface="Alibaba Sans"/>
              </a:rPr>
              <a:t>PAGE: 04</a:t>
            </a:r>
          </a:p>
        </p:txBody>
      </p:sp>
      <p:sp>
        <p:nvSpPr>
          <p:cNvPr name="TextBox 7" id="7"/>
          <p:cNvSpPr txBox="true"/>
          <p:nvPr/>
        </p:nvSpPr>
        <p:spPr>
          <a:xfrm rot="0">
            <a:off x="2398388" y="649288"/>
            <a:ext cx="13491224" cy="796925"/>
          </a:xfrm>
          <a:prstGeom prst="rect">
            <a:avLst/>
          </a:prstGeom>
        </p:spPr>
        <p:txBody>
          <a:bodyPr anchor="t" rtlCol="false" tIns="0" lIns="0" bIns="0" rIns="0">
            <a:spAutoFit/>
          </a:bodyPr>
          <a:lstStyle/>
          <a:p>
            <a:pPr algn="l">
              <a:lnSpc>
                <a:spcPts val="5499"/>
              </a:lnSpc>
            </a:pPr>
            <a:r>
              <a:rPr lang="en-US" sz="5499" b="true">
                <a:solidFill>
                  <a:srgbClr val="60941A"/>
                </a:solidFill>
                <a:latin typeface="Telegraf Heavy"/>
                <a:ea typeface="Telegraf Heavy"/>
                <a:cs typeface="Telegraf Heavy"/>
                <a:sym typeface="Telegraf Heavy"/>
              </a:rPr>
              <a:t>DRAWBACKS OF EXISTING SYSTEM</a:t>
            </a:r>
          </a:p>
        </p:txBody>
      </p:sp>
      <p:sp>
        <p:nvSpPr>
          <p:cNvPr name="Freeform 8" id="8"/>
          <p:cNvSpPr/>
          <p:nvPr/>
        </p:nvSpPr>
        <p:spPr>
          <a:xfrm flipH="false" flipV="false" rot="-5400000">
            <a:off x="16445618" y="1279524"/>
            <a:ext cx="1064506" cy="562858"/>
          </a:xfrm>
          <a:custGeom>
            <a:avLst/>
            <a:gdLst/>
            <a:ahLst/>
            <a:cxnLst/>
            <a:rect r="r" b="b" t="t" l="l"/>
            <a:pathLst>
              <a:path h="562858" w="1064506">
                <a:moveTo>
                  <a:pt x="0" y="0"/>
                </a:moveTo>
                <a:lnTo>
                  <a:pt x="1064506" y="0"/>
                </a:lnTo>
                <a:lnTo>
                  <a:pt x="1064506" y="562858"/>
                </a:lnTo>
                <a:lnTo>
                  <a:pt x="0" y="5628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51001" y="262034"/>
            <a:ext cx="2278518" cy="2870225"/>
          </a:xfrm>
          <a:custGeom>
            <a:avLst/>
            <a:gdLst/>
            <a:ahLst/>
            <a:cxnLst/>
            <a:rect r="r" b="b" t="t" l="l"/>
            <a:pathLst>
              <a:path h="2870225" w="2278518">
                <a:moveTo>
                  <a:pt x="0" y="0"/>
                </a:moveTo>
                <a:lnTo>
                  <a:pt x="2278518" y="0"/>
                </a:lnTo>
                <a:lnTo>
                  <a:pt x="2278518" y="2870225"/>
                </a:lnTo>
                <a:lnTo>
                  <a:pt x="0" y="2870225"/>
                </a:lnTo>
                <a:lnTo>
                  <a:pt x="0" y="0"/>
                </a:lnTo>
                <a:close/>
              </a:path>
            </a:pathLst>
          </a:custGeom>
          <a:blipFill>
            <a:blip r:embed="rId4">
              <a:extLst>
                <a:ext uri="{96DAC541-7B7A-43D3-8B79-37D633B846F1}">
                  <asvg:svgBlip xmlns:asvg="http://schemas.microsoft.com/office/drawing/2016/SVG/main" r:embed="rId5"/>
                </a:ext>
              </a:extLst>
            </a:blip>
            <a:stretch>
              <a:fillRect l="0" t="0" r="-37109" b="0"/>
            </a:stretch>
          </a:blipFill>
        </p:spPr>
      </p:sp>
      <p:sp>
        <p:nvSpPr>
          <p:cNvPr name="Freeform 10" id="10"/>
          <p:cNvSpPr/>
          <p:nvPr/>
        </p:nvSpPr>
        <p:spPr>
          <a:xfrm flipH="false" flipV="false" rot="0">
            <a:off x="495247" y="4610047"/>
            <a:ext cx="533453" cy="533453"/>
          </a:xfrm>
          <a:custGeom>
            <a:avLst/>
            <a:gdLst/>
            <a:ahLst/>
            <a:cxnLst/>
            <a:rect r="r" b="b" t="t" l="l"/>
            <a:pathLst>
              <a:path h="533453" w="533453">
                <a:moveTo>
                  <a:pt x="0" y="0"/>
                </a:moveTo>
                <a:lnTo>
                  <a:pt x="533453" y="0"/>
                </a:lnTo>
                <a:lnTo>
                  <a:pt x="533453" y="533453"/>
                </a:lnTo>
                <a:lnTo>
                  <a:pt x="0" y="5334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1290260" y="1148907"/>
            <a:ext cx="768154" cy="76815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577"/>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028700" y="2447147"/>
            <a:ext cx="15949171" cy="6392563"/>
          </a:xfrm>
          <a:prstGeom prst="rect">
            <a:avLst/>
          </a:prstGeom>
        </p:spPr>
        <p:txBody>
          <a:bodyPr anchor="t" rtlCol="false" tIns="0" lIns="0" bIns="0" rIns="0">
            <a:spAutoFit/>
          </a:bodyPr>
          <a:lstStyle/>
          <a:p>
            <a:pPr algn="just" marL="555787" indent="-277893" lvl="1">
              <a:lnSpc>
                <a:spcPts val="3603"/>
              </a:lnSpc>
              <a:buFont typeface="Arial"/>
              <a:buChar char="•"/>
            </a:pPr>
            <a:r>
              <a:rPr lang="en-US" b="true" sz="2574">
                <a:solidFill>
                  <a:srgbClr val="0A191F"/>
                </a:solidFill>
                <a:latin typeface="Alibaba Sans Bold"/>
                <a:ea typeface="Alibaba Sans Bold"/>
                <a:cs typeface="Alibaba Sans Bold"/>
                <a:sym typeface="Alibaba Sans Bold"/>
              </a:rPr>
              <a:t>Limited Forecasting Ability</a:t>
            </a:r>
            <a:r>
              <a:rPr lang="en-US" sz="2574">
                <a:solidFill>
                  <a:srgbClr val="0A191F"/>
                </a:solidFill>
                <a:latin typeface="Alibaba Sans"/>
                <a:ea typeface="Alibaba Sans"/>
                <a:cs typeface="Alibaba Sans"/>
                <a:sym typeface="Alibaba Sans"/>
              </a:rPr>
              <a:t>:</a:t>
            </a:r>
            <a:r>
              <a:rPr lang="en-US" sz="2574">
                <a:solidFill>
                  <a:srgbClr val="0A191F"/>
                </a:solidFill>
                <a:latin typeface="Alibaba Sans"/>
                <a:ea typeface="Alibaba Sans"/>
                <a:cs typeface="Alibaba Sans"/>
                <a:sym typeface="Alibaba Sans"/>
              </a:rPr>
              <a:t> </a:t>
            </a:r>
            <a:r>
              <a:rPr lang="en-US" sz="2574">
                <a:solidFill>
                  <a:srgbClr val="0A191F"/>
                </a:solidFill>
                <a:latin typeface="Alibaba Sans"/>
                <a:ea typeface="Alibaba Sans"/>
                <a:cs typeface="Alibaba Sans"/>
                <a:sym typeface="Alibaba Sans"/>
              </a:rPr>
              <a:t>They focus mainly on historical data without the capability to accurately predict future energy consumption, hindering proactive energy management. </a:t>
            </a:r>
          </a:p>
          <a:p>
            <a:pPr algn="just" marL="555787" indent="-277893" lvl="1">
              <a:lnSpc>
                <a:spcPts val="3603"/>
              </a:lnSpc>
              <a:buFont typeface="Arial"/>
              <a:buChar char="•"/>
            </a:pPr>
            <a:r>
              <a:rPr lang="en-US" b="true" sz="2574">
                <a:solidFill>
                  <a:srgbClr val="0A191F"/>
                </a:solidFill>
                <a:latin typeface="Alibaba Sans Bold"/>
                <a:ea typeface="Alibaba Sans Bold"/>
                <a:cs typeface="Alibaba Sans Bold"/>
                <a:sym typeface="Alibaba Sans Bold"/>
              </a:rPr>
              <a:t>Lack of Device-Level Tracking</a:t>
            </a:r>
            <a:r>
              <a:rPr lang="en-US" sz="2574">
                <a:solidFill>
                  <a:srgbClr val="0A191F"/>
                </a:solidFill>
                <a:latin typeface="Alibaba Sans"/>
                <a:ea typeface="Alibaba Sans"/>
                <a:cs typeface="Alibaba Sans"/>
                <a:sym typeface="Alibaba Sans"/>
              </a:rPr>
              <a:t>: Most systems do not provide detailed insights into energy usage for individual devices, making it difficult for users to identify which appliances are consuming the most energy. </a:t>
            </a:r>
          </a:p>
          <a:p>
            <a:pPr algn="just" marL="555787" indent="-277893" lvl="1">
              <a:lnSpc>
                <a:spcPts val="3603"/>
              </a:lnSpc>
              <a:buFont typeface="Arial"/>
              <a:buChar char="•"/>
            </a:pPr>
            <a:r>
              <a:rPr lang="en-US" b="true" sz="2574">
                <a:solidFill>
                  <a:srgbClr val="0A191F"/>
                </a:solidFill>
                <a:latin typeface="Alibaba Sans Bold"/>
                <a:ea typeface="Alibaba Sans Bold"/>
                <a:cs typeface="Alibaba Sans Bold"/>
                <a:sym typeface="Alibaba Sans Bold"/>
              </a:rPr>
              <a:t>No Integration of External Factors</a:t>
            </a:r>
            <a:r>
              <a:rPr lang="en-US" sz="2574">
                <a:solidFill>
                  <a:srgbClr val="0A191F"/>
                </a:solidFill>
                <a:latin typeface="Alibaba Sans"/>
                <a:ea typeface="Alibaba Sans"/>
                <a:cs typeface="Alibaba Sans"/>
                <a:sym typeface="Alibaba Sans"/>
              </a:rPr>
              <a:t>: These systems typically do not consider key factors such as weather conditions or occupancy patterns, which are crucial for accurate energy predictions and optimization.</a:t>
            </a:r>
          </a:p>
          <a:p>
            <a:pPr algn="just" marL="555787" indent="-277893" lvl="1">
              <a:lnSpc>
                <a:spcPts val="3603"/>
              </a:lnSpc>
              <a:buFont typeface="Arial"/>
              <a:buChar char="•"/>
            </a:pPr>
            <a:r>
              <a:rPr lang="en-US" b="true" sz="2574">
                <a:solidFill>
                  <a:srgbClr val="0A191F"/>
                </a:solidFill>
                <a:latin typeface="Alibaba Sans Bold"/>
                <a:ea typeface="Alibaba Sans Bold"/>
                <a:cs typeface="Alibaba Sans Bold"/>
                <a:sym typeface="Alibaba Sans Bold"/>
              </a:rPr>
              <a:t>Inadequate Actionable Insights</a:t>
            </a:r>
            <a:r>
              <a:rPr lang="en-US" sz="2574">
                <a:solidFill>
                  <a:srgbClr val="0A191F"/>
                </a:solidFill>
                <a:latin typeface="Alibaba Sans"/>
                <a:ea typeface="Alibaba Sans"/>
                <a:cs typeface="Alibaba Sans"/>
                <a:sym typeface="Alibaba Sans"/>
              </a:rPr>
              <a:t>: Users receive only general summaries of their energy usage, lacking specific </a:t>
            </a:r>
            <a:r>
              <a:rPr lang="en-US" sz="2574">
                <a:solidFill>
                  <a:srgbClr val="0A191F"/>
                </a:solidFill>
                <a:latin typeface="Alibaba Sans"/>
                <a:ea typeface="Alibaba Sans"/>
                <a:cs typeface="Alibaba Sans"/>
                <a:sym typeface="Alibaba Sans"/>
              </a:rPr>
              <a:t>r</a:t>
            </a:r>
            <a:r>
              <a:rPr lang="en-US" sz="2574">
                <a:solidFill>
                  <a:srgbClr val="0A191F"/>
                </a:solidFill>
                <a:latin typeface="Alibaba Sans"/>
                <a:ea typeface="Alibaba Sans"/>
                <a:cs typeface="Alibaba Sans"/>
                <a:sym typeface="Alibaba Sans"/>
              </a:rPr>
              <a:t>ecommendat</a:t>
            </a:r>
            <a:r>
              <a:rPr lang="en-US" sz="2574">
                <a:solidFill>
                  <a:srgbClr val="0A191F"/>
                </a:solidFill>
                <a:latin typeface="Alibaba Sans"/>
                <a:ea typeface="Alibaba Sans"/>
                <a:cs typeface="Alibaba Sans"/>
                <a:sym typeface="Alibaba Sans"/>
              </a:rPr>
              <a:t>i</a:t>
            </a:r>
            <a:r>
              <a:rPr lang="en-US" sz="2574">
                <a:solidFill>
                  <a:srgbClr val="0A191F"/>
                </a:solidFill>
                <a:latin typeface="Alibaba Sans"/>
                <a:ea typeface="Alibaba Sans"/>
                <a:cs typeface="Alibaba Sans"/>
                <a:sym typeface="Alibaba Sans"/>
              </a:rPr>
              <a:t>on</a:t>
            </a:r>
            <a:r>
              <a:rPr lang="en-US" sz="2574">
                <a:solidFill>
                  <a:srgbClr val="0A191F"/>
                </a:solidFill>
                <a:latin typeface="Alibaba Sans"/>
                <a:ea typeface="Alibaba Sans"/>
                <a:cs typeface="Alibaba Sans"/>
                <a:sym typeface="Alibaba Sans"/>
              </a:rPr>
              <a:t>s </a:t>
            </a:r>
            <a:r>
              <a:rPr lang="en-US" sz="2574">
                <a:solidFill>
                  <a:srgbClr val="0A191F"/>
                </a:solidFill>
                <a:latin typeface="Alibaba Sans"/>
                <a:ea typeface="Alibaba Sans"/>
                <a:cs typeface="Alibaba Sans"/>
                <a:sym typeface="Alibaba Sans"/>
              </a:rPr>
              <a:t>or smart alerts to optimize their consumption and reduce costs. </a:t>
            </a:r>
          </a:p>
          <a:p>
            <a:pPr algn="just" marL="555787" indent="-277893" lvl="1">
              <a:lnSpc>
                <a:spcPts val="3603"/>
              </a:lnSpc>
              <a:buFont typeface="Arial"/>
              <a:buChar char="•"/>
            </a:pPr>
            <a:r>
              <a:rPr lang="en-US" b="true" sz="2574">
                <a:solidFill>
                  <a:srgbClr val="0A191F"/>
                </a:solidFill>
                <a:latin typeface="Alibaba Sans Bold"/>
                <a:ea typeface="Alibaba Sans Bold"/>
                <a:cs typeface="Alibaba Sans Bold"/>
                <a:sym typeface="Alibaba Sans Bold"/>
              </a:rPr>
              <a:t>Higher Energy Bills</a:t>
            </a:r>
            <a:r>
              <a:rPr lang="en-US" sz="2574">
                <a:solidFill>
                  <a:srgbClr val="0A191F"/>
                </a:solidFill>
                <a:latin typeface="Alibaba Sans"/>
                <a:ea typeface="Alibaba Sans"/>
                <a:cs typeface="Alibaba Sans"/>
                <a:sym typeface="Alibaba Sans"/>
              </a:rPr>
              <a:t>: The absence of predictive capabilities and detailed tracking can lead to unexpected spikes in energy consumption and higher bills, as users cannot effectively manage or adjust their usage based on insights.</a:t>
            </a:r>
          </a:p>
          <a:p>
            <a:pPr algn="just">
              <a:lnSpc>
                <a:spcPts val="3603"/>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2619" y="9426076"/>
            <a:ext cx="21449591" cy="2447365"/>
            <a:chOff x="0" y="0"/>
            <a:chExt cx="5649275" cy="644573"/>
          </a:xfrm>
        </p:grpSpPr>
        <p:sp>
          <p:nvSpPr>
            <p:cNvPr name="Freeform 3" id="3"/>
            <p:cNvSpPr/>
            <p:nvPr/>
          </p:nvSpPr>
          <p:spPr>
            <a:xfrm flipH="false" flipV="false" rot="0">
              <a:off x="0" y="0"/>
              <a:ext cx="5649275" cy="644573"/>
            </a:xfrm>
            <a:custGeom>
              <a:avLst/>
              <a:gdLst/>
              <a:ahLst/>
              <a:cxnLst/>
              <a:rect r="r" b="b" t="t" l="l"/>
              <a:pathLst>
                <a:path h="644573" w="5649275">
                  <a:moveTo>
                    <a:pt x="0" y="0"/>
                  </a:moveTo>
                  <a:lnTo>
                    <a:pt x="5649275" y="0"/>
                  </a:lnTo>
                  <a:lnTo>
                    <a:pt x="5649275" y="644573"/>
                  </a:lnTo>
                  <a:lnTo>
                    <a:pt x="0" y="644573"/>
                  </a:lnTo>
                  <a:close/>
                </a:path>
              </a:pathLst>
            </a:custGeom>
            <a:solidFill>
              <a:srgbClr val="E4F577"/>
            </a:solidFill>
          </p:spPr>
        </p:sp>
        <p:sp>
          <p:nvSpPr>
            <p:cNvPr name="TextBox 4" id="4"/>
            <p:cNvSpPr txBox="true"/>
            <p:nvPr/>
          </p:nvSpPr>
          <p:spPr>
            <a:xfrm>
              <a:off x="0" y="-38100"/>
              <a:ext cx="5649275" cy="68267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00" y="8615890"/>
            <a:ext cx="5279349" cy="320708"/>
          </a:xfrm>
          <a:prstGeom prst="rect">
            <a:avLst/>
          </a:prstGeom>
        </p:spPr>
        <p:txBody>
          <a:bodyPr anchor="t" rtlCol="false" tIns="0" lIns="0" bIns="0" rIns="0">
            <a:spAutoFit/>
          </a:bodyPr>
          <a:lstStyle/>
          <a:p>
            <a:pPr algn="l">
              <a:lnSpc>
                <a:spcPts val="2499"/>
              </a:lnSpc>
            </a:pPr>
            <a:r>
              <a:rPr lang="en-US" sz="2499">
                <a:solidFill>
                  <a:srgbClr val="FFFFFF"/>
                </a:solidFill>
                <a:latin typeface="Alibaba Sans"/>
                <a:ea typeface="Alibaba Sans"/>
                <a:cs typeface="Alibaba Sans"/>
                <a:sym typeface="Alibaba Sans"/>
              </a:rPr>
              <a:t>www.reallygreatsite.com</a:t>
            </a:r>
          </a:p>
        </p:txBody>
      </p:sp>
      <p:sp>
        <p:nvSpPr>
          <p:cNvPr name="TextBox 6" id="6"/>
          <p:cNvSpPr txBox="true"/>
          <p:nvPr/>
        </p:nvSpPr>
        <p:spPr>
          <a:xfrm rot="0">
            <a:off x="11979951" y="8615890"/>
            <a:ext cx="5279349" cy="320708"/>
          </a:xfrm>
          <a:prstGeom prst="rect">
            <a:avLst/>
          </a:prstGeom>
        </p:spPr>
        <p:txBody>
          <a:bodyPr anchor="t" rtlCol="false" tIns="0" lIns="0" bIns="0" rIns="0">
            <a:spAutoFit/>
          </a:bodyPr>
          <a:lstStyle/>
          <a:p>
            <a:pPr algn="r">
              <a:lnSpc>
                <a:spcPts val="2499"/>
              </a:lnSpc>
            </a:pPr>
            <a:r>
              <a:rPr lang="en-US" sz="2499">
                <a:solidFill>
                  <a:srgbClr val="FFFFFF"/>
                </a:solidFill>
                <a:latin typeface="Alibaba Sans"/>
                <a:ea typeface="Alibaba Sans"/>
                <a:cs typeface="Alibaba Sans"/>
                <a:sym typeface="Alibaba Sans"/>
              </a:rPr>
              <a:t>PAGE: 04</a:t>
            </a:r>
          </a:p>
        </p:txBody>
      </p:sp>
      <p:sp>
        <p:nvSpPr>
          <p:cNvPr name="TextBox 7" id="7"/>
          <p:cNvSpPr txBox="true"/>
          <p:nvPr/>
        </p:nvSpPr>
        <p:spPr>
          <a:xfrm rot="0">
            <a:off x="5601207" y="764028"/>
            <a:ext cx="8115300" cy="796925"/>
          </a:xfrm>
          <a:prstGeom prst="rect">
            <a:avLst/>
          </a:prstGeom>
        </p:spPr>
        <p:txBody>
          <a:bodyPr anchor="t" rtlCol="false" tIns="0" lIns="0" bIns="0" rIns="0">
            <a:spAutoFit/>
          </a:bodyPr>
          <a:lstStyle/>
          <a:p>
            <a:pPr algn="l">
              <a:lnSpc>
                <a:spcPts val="5499"/>
              </a:lnSpc>
            </a:pPr>
            <a:r>
              <a:rPr lang="en-US" sz="5499" b="true">
                <a:solidFill>
                  <a:srgbClr val="60941A"/>
                </a:solidFill>
                <a:latin typeface="Telegraf Heavy"/>
                <a:ea typeface="Telegraf Heavy"/>
                <a:cs typeface="Telegraf Heavy"/>
                <a:sym typeface="Telegraf Heavy"/>
              </a:rPr>
              <a:t>PROPOSED SYSTEM</a:t>
            </a:r>
          </a:p>
        </p:txBody>
      </p:sp>
      <p:sp>
        <p:nvSpPr>
          <p:cNvPr name="Freeform 8" id="8"/>
          <p:cNvSpPr/>
          <p:nvPr/>
        </p:nvSpPr>
        <p:spPr>
          <a:xfrm flipH="false" flipV="false" rot="-5400000">
            <a:off x="16445618" y="1279524"/>
            <a:ext cx="1064506" cy="562858"/>
          </a:xfrm>
          <a:custGeom>
            <a:avLst/>
            <a:gdLst/>
            <a:ahLst/>
            <a:cxnLst/>
            <a:rect r="r" b="b" t="t" l="l"/>
            <a:pathLst>
              <a:path h="562858" w="1064506">
                <a:moveTo>
                  <a:pt x="0" y="0"/>
                </a:moveTo>
                <a:lnTo>
                  <a:pt x="1064506" y="0"/>
                </a:lnTo>
                <a:lnTo>
                  <a:pt x="1064506" y="562858"/>
                </a:lnTo>
                <a:lnTo>
                  <a:pt x="0" y="5628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513158" y="481948"/>
            <a:ext cx="2278518" cy="2870225"/>
          </a:xfrm>
          <a:custGeom>
            <a:avLst/>
            <a:gdLst/>
            <a:ahLst/>
            <a:cxnLst/>
            <a:rect r="r" b="b" t="t" l="l"/>
            <a:pathLst>
              <a:path h="2870225" w="2278518">
                <a:moveTo>
                  <a:pt x="0" y="0"/>
                </a:moveTo>
                <a:lnTo>
                  <a:pt x="2278519" y="0"/>
                </a:lnTo>
                <a:lnTo>
                  <a:pt x="2278519" y="2870225"/>
                </a:lnTo>
                <a:lnTo>
                  <a:pt x="0" y="2870225"/>
                </a:lnTo>
                <a:lnTo>
                  <a:pt x="0" y="0"/>
                </a:lnTo>
                <a:close/>
              </a:path>
            </a:pathLst>
          </a:custGeom>
          <a:blipFill>
            <a:blip r:embed="rId4">
              <a:extLst>
                <a:ext uri="{96DAC541-7B7A-43D3-8B79-37D633B846F1}">
                  <asvg:svgBlip xmlns:asvg="http://schemas.microsoft.com/office/drawing/2016/SVG/main" r:embed="rId5"/>
                </a:ext>
              </a:extLst>
            </a:blip>
            <a:stretch>
              <a:fillRect l="0" t="0" r="-37109" b="0"/>
            </a:stretch>
          </a:blipFill>
        </p:spPr>
      </p:sp>
      <p:sp>
        <p:nvSpPr>
          <p:cNvPr name="Freeform 10" id="10"/>
          <p:cNvSpPr/>
          <p:nvPr/>
        </p:nvSpPr>
        <p:spPr>
          <a:xfrm flipH="false" flipV="false" rot="0">
            <a:off x="495247" y="4610047"/>
            <a:ext cx="533453" cy="533453"/>
          </a:xfrm>
          <a:custGeom>
            <a:avLst/>
            <a:gdLst/>
            <a:ahLst/>
            <a:cxnLst/>
            <a:rect r="r" b="b" t="t" l="l"/>
            <a:pathLst>
              <a:path h="533453" w="533453">
                <a:moveTo>
                  <a:pt x="0" y="0"/>
                </a:moveTo>
                <a:lnTo>
                  <a:pt x="533453" y="0"/>
                </a:lnTo>
                <a:lnTo>
                  <a:pt x="533453" y="533453"/>
                </a:lnTo>
                <a:lnTo>
                  <a:pt x="0" y="5334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761973" y="1709129"/>
            <a:ext cx="768154" cy="76815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577"/>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652417" y="2069277"/>
            <a:ext cx="15200886" cy="6791325"/>
          </a:xfrm>
          <a:prstGeom prst="rect">
            <a:avLst/>
          </a:prstGeom>
        </p:spPr>
        <p:txBody>
          <a:bodyPr anchor="t" rtlCol="false" tIns="0" lIns="0" bIns="0" rIns="0">
            <a:spAutoFit/>
          </a:bodyPr>
          <a:lstStyle/>
          <a:p>
            <a:pPr algn="just">
              <a:lnSpc>
                <a:spcPts val="4199"/>
              </a:lnSpc>
            </a:pPr>
            <a:r>
              <a:rPr lang="en-US" sz="2999">
                <a:solidFill>
                  <a:srgbClr val="0A191F"/>
                </a:solidFill>
                <a:latin typeface="Alibaba Sans"/>
                <a:ea typeface="Alibaba Sans"/>
                <a:cs typeface="Alibaba Sans"/>
                <a:sym typeface="Alibaba Sans"/>
              </a:rPr>
              <a:t>The proposed </a:t>
            </a:r>
            <a:r>
              <a:rPr lang="en-US" sz="2999" b="true">
                <a:solidFill>
                  <a:srgbClr val="0A191F"/>
                </a:solidFill>
                <a:latin typeface="Alibaba Sans Bold"/>
                <a:ea typeface="Alibaba Sans Bold"/>
                <a:cs typeface="Alibaba Sans Bold"/>
                <a:sym typeface="Alibaba Sans Bold"/>
              </a:rPr>
              <a:t>EnergyWise </a:t>
            </a:r>
            <a:r>
              <a:rPr lang="en-US" sz="2999">
                <a:solidFill>
                  <a:srgbClr val="0A191F"/>
                </a:solidFill>
                <a:latin typeface="Alibaba Sans"/>
                <a:ea typeface="Alibaba Sans"/>
                <a:cs typeface="Alibaba Sans"/>
                <a:sym typeface="Alibaba Sans"/>
              </a:rPr>
              <a:t>system is an advanced energy management solution designed to optimize energy consumption for residential and commercial buildings. It leverages smart meters and environmental sensors to collect real-time data, which is analyzed using the XGBoost algorithm to provide accurate energy consumption forecasts. The system features a user-friendly dashboard that displays real-time data, predictive insights, and personalized recommendations to help users manage their energy use effectively. It ensures data security through robust authentication and encryption, while cloud integration supports scalable data management. By offering precise forecasti</a:t>
            </a:r>
            <a:r>
              <a:rPr lang="en-US" sz="2999">
                <a:solidFill>
                  <a:srgbClr val="0A191F"/>
                </a:solidFill>
                <a:latin typeface="Alibaba Sans"/>
                <a:ea typeface="Alibaba Sans"/>
                <a:cs typeface="Alibaba Sans"/>
                <a:sym typeface="Alibaba Sans"/>
              </a:rPr>
              <a:t>ng</a:t>
            </a:r>
            <a:r>
              <a:rPr lang="en-US" sz="2999">
                <a:solidFill>
                  <a:srgbClr val="0A191F"/>
                </a:solidFill>
                <a:latin typeface="Alibaba Sans"/>
                <a:ea typeface="Alibaba Sans"/>
                <a:cs typeface="Alibaba Sans"/>
                <a:sym typeface="Alibaba Sans"/>
              </a:rPr>
              <a:t>, act</a:t>
            </a:r>
            <a:r>
              <a:rPr lang="en-US" sz="2999">
                <a:solidFill>
                  <a:srgbClr val="0A191F"/>
                </a:solidFill>
                <a:latin typeface="Alibaba Sans"/>
                <a:ea typeface="Alibaba Sans"/>
                <a:cs typeface="Alibaba Sans"/>
                <a:sym typeface="Alibaba Sans"/>
              </a:rPr>
              <a:t>i</a:t>
            </a:r>
            <a:r>
              <a:rPr lang="en-US" sz="2999">
                <a:solidFill>
                  <a:srgbClr val="0A191F"/>
                </a:solidFill>
                <a:latin typeface="Alibaba Sans"/>
                <a:ea typeface="Alibaba Sans"/>
                <a:cs typeface="Alibaba Sans"/>
                <a:sym typeface="Alibaba Sans"/>
              </a:rPr>
              <a:t>onabl</a:t>
            </a:r>
            <a:r>
              <a:rPr lang="en-US" sz="2999">
                <a:solidFill>
                  <a:srgbClr val="0A191F"/>
                </a:solidFill>
                <a:latin typeface="Alibaba Sans"/>
                <a:ea typeface="Alibaba Sans"/>
                <a:cs typeface="Alibaba Sans"/>
                <a:sym typeface="Alibaba Sans"/>
              </a:rPr>
              <a:t>e </a:t>
            </a:r>
            <a:r>
              <a:rPr lang="en-US" sz="2999">
                <a:solidFill>
                  <a:srgbClr val="0A191F"/>
                </a:solidFill>
                <a:latin typeface="Alibaba Sans"/>
                <a:ea typeface="Alibaba Sans"/>
                <a:cs typeface="Alibaba Sans"/>
                <a:sym typeface="Alibaba Sans"/>
              </a:rPr>
              <a:t>alerts, and advanced analytics, EnergyWise addresses the shortcomings of traditional systems, empowering users to make informed decisions, reduce energy costs, and support environmental sustainability.</a:t>
            </a:r>
          </a:p>
          <a:p>
            <a:pPr algn="just">
              <a:lnSpc>
                <a:spcPts val="419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5140811" y="1031483"/>
            <a:ext cx="2278518" cy="2870225"/>
          </a:xfrm>
          <a:custGeom>
            <a:avLst/>
            <a:gdLst/>
            <a:ahLst/>
            <a:cxnLst/>
            <a:rect r="r" b="b" t="t" l="l"/>
            <a:pathLst>
              <a:path h="2870225" w="2278518">
                <a:moveTo>
                  <a:pt x="2278518" y="0"/>
                </a:moveTo>
                <a:lnTo>
                  <a:pt x="0" y="0"/>
                </a:lnTo>
                <a:lnTo>
                  <a:pt x="0" y="2870225"/>
                </a:lnTo>
                <a:lnTo>
                  <a:pt x="2278518" y="2870225"/>
                </a:lnTo>
                <a:lnTo>
                  <a:pt x="2278518" y="0"/>
                </a:lnTo>
                <a:close/>
              </a:path>
            </a:pathLst>
          </a:custGeom>
          <a:blipFill>
            <a:blip r:embed="rId2">
              <a:extLst>
                <a:ext uri="{96DAC541-7B7A-43D3-8B79-37D633B846F1}">
                  <asvg:svgBlip xmlns:asvg="http://schemas.microsoft.com/office/drawing/2016/SVG/main" r:embed="rId3"/>
                </a:ext>
              </a:extLst>
            </a:blip>
            <a:stretch>
              <a:fillRect l="0" t="0" r="-37109" b="0"/>
            </a:stretch>
          </a:blipFill>
        </p:spPr>
      </p:sp>
      <p:sp>
        <p:nvSpPr>
          <p:cNvPr name="Freeform 3" id="3"/>
          <p:cNvSpPr/>
          <p:nvPr/>
        </p:nvSpPr>
        <p:spPr>
          <a:xfrm flipH="false" flipV="false" rot="0">
            <a:off x="14955084" y="3395472"/>
            <a:ext cx="371455" cy="371455"/>
          </a:xfrm>
          <a:custGeom>
            <a:avLst/>
            <a:gdLst/>
            <a:ahLst/>
            <a:cxnLst/>
            <a:rect r="r" b="b" t="t" l="l"/>
            <a:pathLst>
              <a:path h="371455" w="371455">
                <a:moveTo>
                  <a:pt x="0" y="0"/>
                </a:moveTo>
                <a:lnTo>
                  <a:pt x="371454" y="0"/>
                </a:lnTo>
                <a:lnTo>
                  <a:pt x="371454" y="371455"/>
                </a:lnTo>
                <a:lnTo>
                  <a:pt x="0" y="3714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3851472" y="1698442"/>
            <a:ext cx="768154" cy="768154"/>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577"/>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252619" y="9426076"/>
            <a:ext cx="21449591" cy="2447365"/>
            <a:chOff x="0" y="0"/>
            <a:chExt cx="5649275" cy="644573"/>
          </a:xfrm>
        </p:grpSpPr>
        <p:sp>
          <p:nvSpPr>
            <p:cNvPr name="Freeform 8" id="8"/>
            <p:cNvSpPr/>
            <p:nvPr/>
          </p:nvSpPr>
          <p:spPr>
            <a:xfrm flipH="false" flipV="false" rot="0">
              <a:off x="0" y="0"/>
              <a:ext cx="5649275" cy="644573"/>
            </a:xfrm>
            <a:custGeom>
              <a:avLst/>
              <a:gdLst/>
              <a:ahLst/>
              <a:cxnLst/>
              <a:rect r="r" b="b" t="t" l="l"/>
              <a:pathLst>
                <a:path h="644573" w="5649275">
                  <a:moveTo>
                    <a:pt x="0" y="0"/>
                  </a:moveTo>
                  <a:lnTo>
                    <a:pt x="5649275" y="0"/>
                  </a:lnTo>
                  <a:lnTo>
                    <a:pt x="5649275" y="644573"/>
                  </a:lnTo>
                  <a:lnTo>
                    <a:pt x="0" y="644573"/>
                  </a:lnTo>
                  <a:close/>
                </a:path>
              </a:pathLst>
            </a:custGeom>
            <a:solidFill>
              <a:srgbClr val="E4F577"/>
            </a:solidFill>
          </p:spPr>
        </p:sp>
        <p:sp>
          <p:nvSpPr>
            <p:cNvPr name="TextBox 9" id="9"/>
            <p:cNvSpPr txBox="true"/>
            <p:nvPr/>
          </p:nvSpPr>
          <p:spPr>
            <a:xfrm>
              <a:off x="0" y="-38100"/>
              <a:ext cx="5649275" cy="682673"/>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828013" y="1935420"/>
            <a:ext cx="14312526" cy="7001179"/>
          </a:xfrm>
          <a:custGeom>
            <a:avLst/>
            <a:gdLst/>
            <a:ahLst/>
            <a:cxnLst/>
            <a:rect r="r" b="b" t="t" l="l"/>
            <a:pathLst>
              <a:path h="7001179" w="14312526">
                <a:moveTo>
                  <a:pt x="0" y="0"/>
                </a:moveTo>
                <a:lnTo>
                  <a:pt x="14312526" y="0"/>
                </a:lnTo>
                <a:lnTo>
                  <a:pt x="14312526" y="7001179"/>
                </a:lnTo>
                <a:lnTo>
                  <a:pt x="0" y="7001179"/>
                </a:lnTo>
                <a:lnTo>
                  <a:pt x="0" y="0"/>
                </a:lnTo>
                <a:close/>
              </a:path>
            </a:pathLst>
          </a:custGeom>
          <a:blipFill>
            <a:blip r:embed="rId6"/>
            <a:stretch>
              <a:fillRect l="0" t="-85" r="0" b="-85"/>
            </a:stretch>
          </a:blipFill>
        </p:spPr>
      </p:sp>
      <p:sp>
        <p:nvSpPr>
          <p:cNvPr name="TextBox 11" id="11"/>
          <p:cNvSpPr txBox="true"/>
          <p:nvPr/>
        </p:nvSpPr>
        <p:spPr>
          <a:xfrm rot="0">
            <a:off x="1028700" y="1066800"/>
            <a:ext cx="12734559" cy="796928"/>
          </a:xfrm>
          <a:prstGeom prst="rect">
            <a:avLst/>
          </a:prstGeom>
        </p:spPr>
        <p:txBody>
          <a:bodyPr anchor="t" rtlCol="false" tIns="0" lIns="0" bIns="0" rIns="0">
            <a:spAutoFit/>
          </a:bodyPr>
          <a:lstStyle/>
          <a:p>
            <a:pPr algn="l">
              <a:lnSpc>
                <a:spcPts val="5500"/>
              </a:lnSpc>
            </a:pPr>
            <a:r>
              <a:rPr lang="en-US" sz="5500" b="true">
                <a:solidFill>
                  <a:srgbClr val="60941A"/>
                </a:solidFill>
                <a:latin typeface="Telegraf Heavy"/>
                <a:ea typeface="Telegraf Heavy"/>
                <a:cs typeface="Telegraf Heavy"/>
                <a:sym typeface="Telegraf Heavy"/>
              </a:rPr>
              <a:t>ARCHITECTURE DIAGRAM</a:t>
            </a:r>
          </a:p>
        </p:txBody>
      </p:sp>
      <p:sp>
        <p:nvSpPr>
          <p:cNvPr name="TextBox 12" id="12"/>
          <p:cNvSpPr txBox="true"/>
          <p:nvPr/>
        </p:nvSpPr>
        <p:spPr>
          <a:xfrm rot="0">
            <a:off x="1028700" y="8615890"/>
            <a:ext cx="5279349" cy="320708"/>
          </a:xfrm>
          <a:prstGeom prst="rect">
            <a:avLst/>
          </a:prstGeom>
        </p:spPr>
        <p:txBody>
          <a:bodyPr anchor="t" rtlCol="false" tIns="0" lIns="0" bIns="0" rIns="0">
            <a:spAutoFit/>
          </a:bodyPr>
          <a:lstStyle/>
          <a:p>
            <a:pPr algn="l">
              <a:lnSpc>
                <a:spcPts val="2499"/>
              </a:lnSpc>
            </a:pPr>
            <a:r>
              <a:rPr lang="en-US" sz="2499">
                <a:solidFill>
                  <a:srgbClr val="FFFFFF"/>
                </a:solidFill>
                <a:latin typeface="Alibaba Sans"/>
                <a:ea typeface="Alibaba Sans"/>
                <a:cs typeface="Alibaba Sans"/>
                <a:sym typeface="Alibaba Sans"/>
              </a:rPr>
              <a:t>www.reallygreatsite.com</a:t>
            </a:r>
          </a:p>
        </p:txBody>
      </p:sp>
      <p:sp>
        <p:nvSpPr>
          <p:cNvPr name="TextBox 13" id="13"/>
          <p:cNvSpPr txBox="true"/>
          <p:nvPr/>
        </p:nvSpPr>
        <p:spPr>
          <a:xfrm rot="0">
            <a:off x="11979951" y="8615890"/>
            <a:ext cx="5279349" cy="320708"/>
          </a:xfrm>
          <a:prstGeom prst="rect">
            <a:avLst/>
          </a:prstGeom>
        </p:spPr>
        <p:txBody>
          <a:bodyPr anchor="t" rtlCol="false" tIns="0" lIns="0" bIns="0" rIns="0">
            <a:spAutoFit/>
          </a:bodyPr>
          <a:lstStyle/>
          <a:p>
            <a:pPr algn="r">
              <a:lnSpc>
                <a:spcPts val="2499"/>
              </a:lnSpc>
            </a:pPr>
            <a:r>
              <a:rPr lang="en-US" sz="2499">
                <a:solidFill>
                  <a:srgbClr val="FFFFFF"/>
                </a:solidFill>
                <a:latin typeface="Alibaba Sans"/>
                <a:ea typeface="Alibaba Sans"/>
                <a:cs typeface="Alibaba Sans"/>
                <a:sym typeface="Alibaba Sans"/>
              </a:rPr>
              <a:t>PAGE: 03</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4980782" y="11100"/>
            <a:ext cx="2278518" cy="2870225"/>
          </a:xfrm>
          <a:custGeom>
            <a:avLst/>
            <a:gdLst/>
            <a:ahLst/>
            <a:cxnLst/>
            <a:rect r="r" b="b" t="t" l="l"/>
            <a:pathLst>
              <a:path h="2870225" w="2278518">
                <a:moveTo>
                  <a:pt x="2278518" y="0"/>
                </a:moveTo>
                <a:lnTo>
                  <a:pt x="0" y="0"/>
                </a:lnTo>
                <a:lnTo>
                  <a:pt x="0" y="2870225"/>
                </a:lnTo>
                <a:lnTo>
                  <a:pt x="2278518" y="2870225"/>
                </a:lnTo>
                <a:lnTo>
                  <a:pt x="2278518" y="0"/>
                </a:lnTo>
                <a:close/>
              </a:path>
            </a:pathLst>
          </a:custGeom>
          <a:blipFill>
            <a:blip r:embed="rId2">
              <a:extLst>
                <a:ext uri="{96DAC541-7B7A-43D3-8B79-37D633B846F1}">
                  <asvg:svgBlip xmlns:asvg="http://schemas.microsoft.com/office/drawing/2016/SVG/main" r:embed="rId3"/>
                </a:ext>
              </a:extLst>
            </a:blip>
            <a:stretch>
              <a:fillRect l="0" t="0" r="-37109" b="0"/>
            </a:stretch>
          </a:blipFill>
        </p:spPr>
      </p:sp>
      <p:sp>
        <p:nvSpPr>
          <p:cNvPr name="Freeform 3" id="3"/>
          <p:cNvSpPr/>
          <p:nvPr/>
        </p:nvSpPr>
        <p:spPr>
          <a:xfrm flipH="false" flipV="false" rot="0">
            <a:off x="15432944" y="2095141"/>
            <a:ext cx="371455" cy="371455"/>
          </a:xfrm>
          <a:custGeom>
            <a:avLst/>
            <a:gdLst/>
            <a:ahLst/>
            <a:cxnLst/>
            <a:rect r="r" b="b" t="t" l="l"/>
            <a:pathLst>
              <a:path h="371455" w="371455">
                <a:moveTo>
                  <a:pt x="0" y="0"/>
                </a:moveTo>
                <a:lnTo>
                  <a:pt x="371454" y="0"/>
                </a:lnTo>
                <a:lnTo>
                  <a:pt x="371454" y="371455"/>
                </a:lnTo>
                <a:lnTo>
                  <a:pt x="0" y="3714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5048867" y="841213"/>
            <a:ext cx="768154" cy="768154"/>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577"/>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028700" y="1066800"/>
            <a:ext cx="11820231" cy="796925"/>
          </a:xfrm>
          <a:prstGeom prst="rect">
            <a:avLst/>
          </a:prstGeom>
        </p:spPr>
        <p:txBody>
          <a:bodyPr anchor="t" rtlCol="false" tIns="0" lIns="0" bIns="0" rIns="0">
            <a:spAutoFit/>
          </a:bodyPr>
          <a:lstStyle/>
          <a:p>
            <a:pPr algn="l">
              <a:lnSpc>
                <a:spcPts val="5499"/>
              </a:lnSpc>
            </a:pPr>
            <a:r>
              <a:rPr lang="en-US" sz="5499" b="true">
                <a:solidFill>
                  <a:srgbClr val="60941A"/>
                </a:solidFill>
                <a:latin typeface="Telegraf Heavy"/>
                <a:ea typeface="Telegraf Heavy"/>
                <a:cs typeface="Telegraf Heavy"/>
                <a:sym typeface="Telegraf Heavy"/>
              </a:rPr>
              <a:t>MODULE 1 - DATA COLLECTION</a:t>
            </a:r>
          </a:p>
        </p:txBody>
      </p:sp>
      <p:grpSp>
        <p:nvGrpSpPr>
          <p:cNvPr name="Group 8" id="8"/>
          <p:cNvGrpSpPr/>
          <p:nvPr/>
        </p:nvGrpSpPr>
        <p:grpSpPr>
          <a:xfrm rot="0">
            <a:off x="-252619" y="9426076"/>
            <a:ext cx="21449591" cy="2447365"/>
            <a:chOff x="0" y="0"/>
            <a:chExt cx="5649275" cy="644573"/>
          </a:xfrm>
        </p:grpSpPr>
        <p:sp>
          <p:nvSpPr>
            <p:cNvPr name="Freeform 9" id="9"/>
            <p:cNvSpPr/>
            <p:nvPr/>
          </p:nvSpPr>
          <p:spPr>
            <a:xfrm flipH="false" flipV="false" rot="0">
              <a:off x="0" y="0"/>
              <a:ext cx="5649275" cy="644573"/>
            </a:xfrm>
            <a:custGeom>
              <a:avLst/>
              <a:gdLst/>
              <a:ahLst/>
              <a:cxnLst/>
              <a:rect r="r" b="b" t="t" l="l"/>
              <a:pathLst>
                <a:path h="644573" w="5649275">
                  <a:moveTo>
                    <a:pt x="0" y="0"/>
                  </a:moveTo>
                  <a:lnTo>
                    <a:pt x="5649275" y="0"/>
                  </a:lnTo>
                  <a:lnTo>
                    <a:pt x="5649275" y="644573"/>
                  </a:lnTo>
                  <a:lnTo>
                    <a:pt x="0" y="644573"/>
                  </a:lnTo>
                  <a:close/>
                </a:path>
              </a:pathLst>
            </a:custGeom>
            <a:solidFill>
              <a:srgbClr val="E4F577"/>
            </a:solidFill>
          </p:spPr>
        </p:sp>
        <p:sp>
          <p:nvSpPr>
            <p:cNvPr name="TextBox 10" id="10"/>
            <p:cNvSpPr txBox="true"/>
            <p:nvPr/>
          </p:nvSpPr>
          <p:spPr>
            <a:xfrm>
              <a:off x="0" y="-38100"/>
              <a:ext cx="5649275" cy="682673"/>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7419329" y="-1704510"/>
            <a:ext cx="10889801" cy="5285710"/>
          </a:xfrm>
          <a:custGeom>
            <a:avLst/>
            <a:gdLst/>
            <a:ahLst/>
            <a:cxnLst/>
            <a:rect r="r" b="b" t="t" l="l"/>
            <a:pathLst>
              <a:path h="5285710" w="10889801">
                <a:moveTo>
                  <a:pt x="0" y="0"/>
                </a:moveTo>
                <a:lnTo>
                  <a:pt x="10889801" y="0"/>
                </a:lnTo>
                <a:lnTo>
                  <a:pt x="10889801" y="5285709"/>
                </a:lnTo>
                <a:lnTo>
                  <a:pt x="0" y="5285709"/>
                </a:lnTo>
                <a:lnTo>
                  <a:pt x="0" y="0"/>
                </a:lnTo>
                <a:close/>
              </a:path>
            </a:pathLst>
          </a:custGeom>
          <a:blipFill>
            <a:blip r:embed="rId6"/>
            <a:stretch>
              <a:fillRect l="0" t="0" r="-24191" b="0"/>
            </a:stretch>
          </a:blipFill>
        </p:spPr>
      </p:sp>
      <p:sp>
        <p:nvSpPr>
          <p:cNvPr name="TextBox 12" id="12"/>
          <p:cNvSpPr txBox="true"/>
          <p:nvPr/>
        </p:nvSpPr>
        <p:spPr>
          <a:xfrm rot="0">
            <a:off x="11979951" y="8615890"/>
            <a:ext cx="5279349" cy="320708"/>
          </a:xfrm>
          <a:prstGeom prst="rect">
            <a:avLst/>
          </a:prstGeom>
        </p:spPr>
        <p:txBody>
          <a:bodyPr anchor="t" rtlCol="false" tIns="0" lIns="0" bIns="0" rIns="0">
            <a:spAutoFit/>
          </a:bodyPr>
          <a:lstStyle/>
          <a:p>
            <a:pPr algn="r">
              <a:lnSpc>
                <a:spcPts val="2499"/>
              </a:lnSpc>
            </a:pPr>
            <a:r>
              <a:rPr lang="en-US" sz="2499">
                <a:solidFill>
                  <a:srgbClr val="FFFFFF"/>
                </a:solidFill>
                <a:latin typeface="Alibaba Sans"/>
                <a:ea typeface="Alibaba Sans"/>
                <a:cs typeface="Alibaba Sans"/>
                <a:sym typeface="Alibaba Sans"/>
              </a:rPr>
              <a:t>PAGE: 08</a:t>
            </a:r>
          </a:p>
        </p:txBody>
      </p:sp>
      <p:sp>
        <p:nvSpPr>
          <p:cNvPr name="TextBox 13" id="13"/>
          <p:cNvSpPr txBox="true"/>
          <p:nvPr/>
        </p:nvSpPr>
        <p:spPr>
          <a:xfrm rot="0">
            <a:off x="916119" y="3514524"/>
            <a:ext cx="16070125" cy="4791075"/>
          </a:xfrm>
          <a:prstGeom prst="rect">
            <a:avLst/>
          </a:prstGeom>
        </p:spPr>
        <p:txBody>
          <a:bodyPr anchor="t" rtlCol="false" tIns="0" lIns="0" bIns="0" rIns="0">
            <a:spAutoFit/>
          </a:bodyPr>
          <a:lstStyle/>
          <a:p>
            <a:pPr algn="just">
              <a:lnSpc>
                <a:spcPts val="4200"/>
              </a:lnSpc>
              <a:spcBef>
                <a:spcPct val="0"/>
              </a:spcBef>
            </a:pPr>
            <a:r>
              <a:rPr lang="en-US" sz="3000">
                <a:solidFill>
                  <a:srgbClr val="000000"/>
                </a:solidFill>
                <a:latin typeface="Alibaba Sans"/>
                <a:ea typeface="Alibaba Sans"/>
                <a:cs typeface="Alibaba Sans"/>
                <a:sym typeface="Alibaba Sans"/>
              </a:rPr>
              <a:t>1.</a:t>
            </a:r>
            <a:r>
              <a:rPr lang="en-US" b="true" sz="3000">
                <a:solidFill>
                  <a:srgbClr val="000000"/>
                </a:solidFill>
                <a:latin typeface="Alibaba Sans Bold"/>
                <a:ea typeface="Alibaba Sans Bold"/>
                <a:cs typeface="Alibaba Sans Bold"/>
                <a:sym typeface="Alibaba Sans Bold"/>
              </a:rPr>
              <a:t> In</a:t>
            </a:r>
            <a:r>
              <a:rPr lang="en-US" b="true" sz="3000">
                <a:solidFill>
                  <a:srgbClr val="000000"/>
                </a:solidFill>
                <a:latin typeface="Alibaba Sans Bold"/>
                <a:ea typeface="Alibaba Sans Bold"/>
                <a:cs typeface="Alibaba Sans Bold"/>
                <a:sym typeface="Alibaba Sans Bold"/>
              </a:rPr>
              <a:t>itialize Sensors:</a:t>
            </a:r>
            <a:r>
              <a:rPr lang="en-US" sz="3000">
                <a:solidFill>
                  <a:srgbClr val="000000"/>
                </a:solidFill>
                <a:latin typeface="Alibaba Sans"/>
                <a:ea typeface="Alibaba Sans"/>
                <a:cs typeface="Alibaba Sans"/>
                <a:sym typeface="Alibaba Sans"/>
              </a:rPr>
              <a:t> Set up smart meters for energy, and senso</a:t>
            </a:r>
            <a:r>
              <a:rPr lang="en-US" sz="3000">
                <a:solidFill>
                  <a:srgbClr val="000000"/>
                </a:solidFill>
                <a:latin typeface="Alibaba Sans"/>
                <a:ea typeface="Alibaba Sans"/>
                <a:cs typeface="Alibaba Sans"/>
                <a:sym typeface="Alibaba Sans"/>
              </a:rPr>
              <a:t>rs for temperature, humidity, light, noise, and occupancy tracking.</a:t>
            </a:r>
          </a:p>
          <a:p>
            <a:pPr algn="just">
              <a:lnSpc>
                <a:spcPts val="4200"/>
              </a:lnSpc>
              <a:spcBef>
                <a:spcPct val="0"/>
              </a:spcBef>
            </a:pPr>
            <a:r>
              <a:rPr lang="en-US" sz="3000">
                <a:solidFill>
                  <a:srgbClr val="000000"/>
                </a:solidFill>
                <a:latin typeface="Alibaba Sans"/>
                <a:ea typeface="Alibaba Sans"/>
                <a:cs typeface="Alibaba Sans"/>
                <a:sym typeface="Alibaba Sans"/>
              </a:rPr>
              <a:t>2. </a:t>
            </a:r>
            <a:r>
              <a:rPr lang="en-US" b="true" sz="3000">
                <a:solidFill>
                  <a:srgbClr val="000000"/>
                </a:solidFill>
                <a:latin typeface="Alibaba Sans Bold"/>
                <a:ea typeface="Alibaba Sans Bold"/>
                <a:cs typeface="Alibaba Sans Bold"/>
                <a:sym typeface="Alibaba Sans Bold"/>
              </a:rPr>
              <a:t>Start Data Logging</a:t>
            </a:r>
            <a:r>
              <a:rPr lang="en-US" sz="3000">
                <a:solidFill>
                  <a:srgbClr val="000000"/>
                </a:solidFill>
                <a:latin typeface="Alibaba Sans"/>
                <a:ea typeface="Alibaba Sans"/>
                <a:cs typeface="Alibaba Sans"/>
                <a:sym typeface="Alibaba Sans"/>
              </a:rPr>
              <a:t>: Continuously</a:t>
            </a:r>
            <a:r>
              <a:rPr lang="en-US" sz="3000">
                <a:solidFill>
                  <a:srgbClr val="000000"/>
                </a:solidFill>
                <a:latin typeface="Alibaba Sans"/>
                <a:ea typeface="Alibaba Sans"/>
                <a:cs typeface="Alibaba Sans"/>
                <a:sym typeface="Alibaba Sans"/>
              </a:rPr>
              <a:t> collect real-time data</a:t>
            </a:r>
            <a:r>
              <a:rPr lang="en-US" sz="3000">
                <a:solidFill>
                  <a:srgbClr val="000000"/>
                </a:solidFill>
                <a:latin typeface="Alibaba Sans"/>
                <a:ea typeface="Alibaba Sans"/>
                <a:cs typeface="Alibaba Sans"/>
                <a:sym typeface="Alibaba Sans"/>
              </a:rPr>
              <a:t> from energy meters, environmental sensors, and occupancy trackers.</a:t>
            </a:r>
          </a:p>
          <a:p>
            <a:pPr algn="just">
              <a:lnSpc>
                <a:spcPts val="4200"/>
              </a:lnSpc>
              <a:spcBef>
                <a:spcPct val="0"/>
              </a:spcBef>
            </a:pPr>
            <a:r>
              <a:rPr lang="en-US" sz="3000">
                <a:solidFill>
                  <a:srgbClr val="000000"/>
                </a:solidFill>
                <a:latin typeface="Alibaba Sans"/>
                <a:ea typeface="Alibaba Sans"/>
                <a:cs typeface="Alibaba Sans"/>
                <a:sym typeface="Alibaba Sans"/>
              </a:rPr>
              <a:t>3. </a:t>
            </a:r>
            <a:r>
              <a:rPr lang="en-US" b="true" sz="3000">
                <a:solidFill>
                  <a:srgbClr val="000000"/>
                </a:solidFill>
                <a:latin typeface="Alibaba Sans Bold"/>
                <a:ea typeface="Alibaba Sans Bold"/>
                <a:cs typeface="Alibaba Sans Bold"/>
                <a:sym typeface="Alibaba Sans Bold"/>
              </a:rPr>
              <a:t>Timestamp Data</a:t>
            </a:r>
            <a:r>
              <a:rPr lang="en-US" sz="3000">
                <a:solidFill>
                  <a:srgbClr val="000000"/>
                </a:solidFill>
                <a:latin typeface="Alibaba Sans"/>
                <a:ea typeface="Alibaba Sans"/>
                <a:cs typeface="Alibaba Sans"/>
                <a:sym typeface="Alibaba Sans"/>
              </a:rPr>
              <a:t>: Attach unique timestamps to each data point.</a:t>
            </a:r>
          </a:p>
          <a:p>
            <a:pPr algn="just">
              <a:lnSpc>
                <a:spcPts val="4200"/>
              </a:lnSpc>
              <a:spcBef>
                <a:spcPct val="0"/>
              </a:spcBef>
            </a:pPr>
            <a:r>
              <a:rPr lang="en-US" sz="3000">
                <a:solidFill>
                  <a:srgbClr val="000000"/>
                </a:solidFill>
                <a:latin typeface="Alibaba Sans"/>
                <a:ea typeface="Alibaba Sans"/>
                <a:cs typeface="Alibaba Sans"/>
                <a:sym typeface="Alibaba Sans"/>
              </a:rPr>
              <a:t>4. </a:t>
            </a:r>
            <a:r>
              <a:rPr lang="en-US" b="true" sz="3000">
                <a:solidFill>
                  <a:srgbClr val="000000"/>
                </a:solidFill>
                <a:latin typeface="Alibaba Sans Bold"/>
                <a:ea typeface="Alibaba Sans Bold"/>
                <a:cs typeface="Alibaba Sans Bold"/>
                <a:sym typeface="Alibaba Sans Bold"/>
              </a:rPr>
              <a:t>Store Data</a:t>
            </a:r>
            <a:r>
              <a:rPr lang="en-US" sz="3000">
                <a:solidFill>
                  <a:srgbClr val="000000"/>
                </a:solidFill>
                <a:latin typeface="Alibaba Sans"/>
                <a:ea typeface="Alibaba Sans"/>
                <a:cs typeface="Alibaba Sans"/>
                <a:sym typeface="Alibaba Sans"/>
              </a:rPr>
              <a:t>: Save data with f</a:t>
            </a:r>
            <a:r>
              <a:rPr lang="en-US" sz="3000">
                <a:solidFill>
                  <a:srgbClr val="000000"/>
                </a:solidFill>
                <a:latin typeface="Alibaba Sans"/>
                <a:ea typeface="Alibaba Sans"/>
                <a:cs typeface="Alibaba Sans"/>
                <a:sym typeface="Alibaba Sans"/>
              </a:rPr>
              <a:t>ields like Device ID, location, sensor</a:t>
            </a:r>
            <a:r>
              <a:rPr lang="en-US" sz="3000">
                <a:solidFill>
                  <a:srgbClr val="000000"/>
                </a:solidFill>
                <a:latin typeface="Alibaba Sans"/>
                <a:ea typeface="Alibaba Sans"/>
                <a:cs typeface="Alibaba Sans"/>
                <a:sym typeface="Alibaba Sans"/>
              </a:rPr>
              <a:t> type, timestamp, and measured values in a structured format.</a:t>
            </a:r>
          </a:p>
          <a:p>
            <a:pPr algn="just">
              <a:lnSpc>
                <a:spcPts val="4200"/>
              </a:lnSpc>
              <a:spcBef>
                <a:spcPct val="0"/>
              </a:spcBef>
            </a:pPr>
            <a:r>
              <a:rPr lang="en-US" sz="3000">
                <a:solidFill>
                  <a:srgbClr val="000000"/>
                </a:solidFill>
                <a:latin typeface="Alibaba Sans"/>
                <a:ea typeface="Alibaba Sans"/>
                <a:cs typeface="Alibaba Sans"/>
                <a:sym typeface="Alibaba Sans"/>
              </a:rPr>
              <a:t>5. </a:t>
            </a:r>
            <a:r>
              <a:rPr lang="en-US" b="true" sz="3000">
                <a:solidFill>
                  <a:srgbClr val="000000"/>
                </a:solidFill>
                <a:latin typeface="Alibaba Sans Bold"/>
                <a:ea typeface="Alibaba Sans Bold"/>
                <a:cs typeface="Alibaba Sans Bold"/>
                <a:sym typeface="Alibaba Sans Bold"/>
              </a:rPr>
              <a:t>Transmit Data</a:t>
            </a:r>
            <a:r>
              <a:rPr lang="en-US" sz="3000">
                <a:solidFill>
                  <a:srgbClr val="000000"/>
                </a:solidFill>
                <a:latin typeface="Alibaba Sans"/>
                <a:ea typeface="Alibaba Sans"/>
                <a:cs typeface="Alibaba Sans"/>
                <a:sym typeface="Alibaba Sans"/>
              </a:rPr>
              <a:t>: Send the collected data to the Data Integration and Pre-processing module for processing.</a:t>
            </a:r>
          </a:p>
        </p:txBody>
      </p:sp>
      <p:sp>
        <p:nvSpPr>
          <p:cNvPr name="TextBox 14" id="14"/>
          <p:cNvSpPr txBox="true"/>
          <p:nvPr/>
        </p:nvSpPr>
        <p:spPr>
          <a:xfrm rot="0">
            <a:off x="916119" y="2390396"/>
            <a:ext cx="3911431" cy="679451"/>
          </a:xfrm>
          <a:prstGeom prst="rect">
            <a:avLst/>
          </a:prstGeom>
        </p:spPr>
        <p:txBody>
          <a:bodyPr anchor="t" rtlCol="false" tIns="0" lIns="0" bIns="0" rIns="0">
            <a:spAutoFit/>
          </a:bodyPr>
          <a:lstStyle/>
          <a:p>
            <a:pPr algn="ctr">
              <a:lnSpc>
                <a:spcPts val="5599"/>
              </a:lnSpc>
              <a:spcBef>
                <a:spcPct val="0"/>
              </a:spcBef>
            </a:pPr>
            <a:r>
              <a:rPr lang="en-US" b="true" sz="3999">
                <a:solidFill>
                  <a:srgbClr val="000000"/>
                </a:solidFill>
                <a:latin typeface="Alibaba Sans Bold"/>
                <a:ea typeface="Alibaba Sans Bold"/>
                <a:cs typeface="Alibaba Sans Bold"/>
                <a:sym typeface="Alibaba Sans Bold"/>
              </a:rPr>
              <a:t>ALGORITHM:</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2619" y="9426076"/>
            <a:ext cx="21449591" cy="2447365"/>
            <a:chOff x="0" y="0"/>
            <a:chExt cx="5649275" cy="644573"/>
          </a:xfrm>
        </p:grpSpPr>
        <p:sp>
          <p:nvSpPr>
            <p:cNvPr name="Freeform 3" id="3"/>
            <p:cNvSpPr/>
            <p:nvPr/>
          </p:nvSpPr>
          <p:spPr>
            <a:xfrm flipH="false" flipV="false" rot="0">
              <a:off x="0" y="0"/>
              <a:ext cx="5649275" cy="644573"/>
            </a:xfrm>
            <a:custGeom>
              <a:avLst/>
              <a:gdLst/>
              <a:ahLst/>
              <a:cxnLst/>
              <a:rect r="r" b="b" t="t" l="l"/>
              <a:pathLst>
                <a:path h="644573" w="5649275">
                  <a:moveTo>
                    <a:pt x="0" y="0"/>
                  </a:moveTo>
                  <a:lnTo>
                    <a:pt x="5649275" y="0"/>
                  </a:lnTo>
                  <a:lnTo>
                    <a:pt x="5649275" y="644573"/>
                  </a:lnTo>
                  <a:lnTo>
                    <a:pt x="0" y="644573"/>
                  </a:lnTo>
                  <a:close/>
                </a:path>
              </a:pathLst>
            </a:custGeom>
            <a:solidFill>
              <a:srgbClr val="E4F577"/>
            </a:solidFill>
          </p:spPr>
        </p:sp>
        <p:sp>
          <p:nvSpPr>
            <p:cNvPr name="TextBox 4" id="4"/>
            <p:cNvSpPr txBox="true"/>
            <p:nvPr/>
          </p:nvSpPr>
          <p:spPr>
            <a:xfrm>
              <a:off x="0" y="-38100"/>
              <a:ext cx="5649275" cy="68267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5400000">
            <a:off x="16445618" y="1279524"/>
            <a:ext cx="1064506" cy="562858"/>
          </a:xfrm>
          <a:custGeom>
            <a:avLst/>
            <a:gdLst/>
            <a:ahLst/>
            <a:cxnLst/>
            <a:rect r="r" b="b" t="t" l="l"/>
            <a:pathLst>
              <a:path h="562858" w="1064506">
                <a:moveTo>
                  <a:pt x="0" y="0"/>
                </a:moveTo>
                <a:lnTo>
                  <a:pt x="1064506" y="0"/>
                </a:lnTo>
                <a:lnTo>
                  <a:pt x="1064506" y="562858"/>
                </a:lnTo>
                <a:lnTo>
                  <a:pt x="0" y="5628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513158" y="481948"/>
            <a:ext cx="2278518" cy="2870225"/>
          </a:xfrm>
          <a:custGeom>
            <a:avLst/>
            <a:gdLst/>
            <a:ahLst/>
            <a:cxnLst/>
            <a:rect r="r" b="b" t="t" l="l"/>
            <a:pathLst>
              <a:path h="2870225" w="2278518">
                <a:moveTo>
                  <a:pt x="0" y="0"/>
                </a:moveTo>
                <a:lnTo>
                  <a:pt x="2278519" y="0"/>
                </a:lnTo>
                <a:lnTo>
                  <a:pt x="2278519" y="2870225"/>
                </a:lnTo>
                <a:lnTo>
                  <a:pt x="0" y="2870225"/>
                </a:lnTo>
                <a:lnTo>
                  <a:pt x="0" y="0"/>
                </a:lnTo>
                <a:close/>
              </a:path>
            </a:pathLst>
          </a:custGeom>
          <a:blipFill>
            <a:blip r:embed="rId4">
              <a:extLst>
                <a:ext uri="{96DAC541-7B7A-43D3-8B79-37D633B846F1}">
                  <asvg:svgBlip xmlns:asvg="http://schemas.microsoft.com/office/drawing/2016/SVG/main" r:embed="rId5"/>
                </a:ext>
              </a:extLst>
            </a:blip>
            <a:stretch>
              <a:fillRect l="0" t="0" r="-37109" b="0"/>
            </a:stretch>
          </a:blipFill>
        </p:spPr>
      </p:sp>
      <p:sp>
        <p:nvSpPr>
          <p:cNvPr name="Freeform 7" id="7"/>
          <p:cNvSpPr/>
          <p:nvPr/>
        </p:nvSpPr>
        <p:spPr>
          <a:xfrm flipH="false" flipV="false" rot="0">
            <a:off x="495247" y="4610047"/>
            <a:ext cx="533453" cy="533453"/>
          </a:xfrm>
          <a:custGeom>
            <a:avLst/>
            <a:gdLst/>
            <a:ahLst/>
            <a:cxnLst/>
            <a:rect r="r" b="b" t="t" l="l"/>
            <a:pathLst>
              <a:path h="533453" w="533453">
                <a:moveTo>
                  <a:pt x="0" y="0"/>
                </a:moveTo>
                <a:lnTo>
                  <a:pt x="533453" y="0"/>
                </a:lnTo>
                <a:lnTo>
                  <a:pt x="533453" y="533453"/>
                </a:lnTo>
                <a:lnTo>
                  <a:pt x="0" y="5334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761973" y="1709129"/>
            <a:ext cx="768154" cy="76815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577"/>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2127672" y="2986128"/>
            <a:ext cx="14032656" cy="5086838"/>
          </a:xfrm>
          <a:custGeom>
            <a:avLst/>
            <a:gdLst/>
            <a:ahLst/>
            <a:cxnLst/>
            <a:rect r="r" b="b" t="t" l="l"/>
            <a:pathLst>
              <a:path h="5086838" w="14032656">
                <a:moveTo>
                  <a:pt x="0" y="0"/>
                </a:moveTo>
                <a:lnTo>
                  <a:pt x="14032656" y="0"/>
                </a:lnTo>
                <a:lnTo>
                  <a:pt x="14032656" y="5086837"/>
                </a:lnTo>
                <a:lnTo>
                  <a:pt x="0" y="5086837"/>
                </a:lnTo>
                <a:lnTo>
                  <a:pt x="0" y="0"/>
                </a:lnTo>
                <a:close/>
              </a:path>
            </a:pathLst>
          </a:custGeom>
          <a:blipFill>
            <a:blip r:embed="rId8"/>
            <a:stretch>
              <a:fillRect l="0" t="0" r="0" b="0"/>
            </a:stretch>
          </a:blipFill>
        </p:spPr>
      </p:sp>
      <p:sp>
        <p:nvSpPr>
          <p:cNvPr name="TextBox 12" id="12"/>
          <p:cNvSpPr txBox="true"/>
          <p:nvPr/>
        </p:nvSpPr>
        <p:spPr>
          <a:xfrm rot="0">
            <a:off x="1028700" y="8615890"/>
            <a:ext cx="5279349" cy="320708"/>
          </a:xfrm>
          <a:prstGeom prst="rect">
            <a:avLst/>
          </a:prstGeom>
        </p:spPr>
        <p:txBody>
          <a:bodyPr anchor="t" rtlCol="false" tIns="0" lIns="0" bIns="0" rIns="0">
            <a:spAutoFit/>
          </a:bodyPr>
          <a:lstStyle/>
          <a:p>
            <a:pPr algn="l">
              <a:lnSpc>
                <a:spcPts val="2499"/>
              </a:lnSpc>
            </a:pPr>
            <a:r>
              <a:rPr lang="en-US" sz="2499">
                <a:solidFill>
                  <a:srgbClr val="FFFFFF"/>
                </a:solidFill>
                <a:latin typeface="Alibaba Sans"/>
                <a:ea typeface="Alibaba Sans"/>
                <a:cs typeface="Alibaba Sans"/>
                <a:sym typeface="Alibaba Sans"/>
              </a:rPr>
              <a:t>www.reallygreatsite.com</a:t>
            </a:r>
          </a:p>
        </p:txBody>
      </p:sp>
      <p:sp>
        <p:nvSpPr>
          <p:cNvPr name="TextBox 13" id="13"/>
          <p:cNvSpPr txBox="true"/>
          <p:nvPr/>
        </p:nvSpPr>
        <p:spPr>
          <a:xfrm rot="0">
            <a:off x="11979951" y="8615890"/>
            <a:ext cx="5279349" cy="320708"/>
          </a:xfrm>
          <a:prstGeom prst="rect">
            <a:avLst/>
          </a:prstGeom>
        </p:spPr>
        <p:txBody>
          <a:bodyPr anchor="t" rtlCol="false" tIns="0" lIns="0" bIns="0" rIns="0">
            <a:spAutoFit/>
          </a:bodyPr>
          <a:lstStyle/>
          <a:p>
            <a:pPr algn="r">
              <a:lnSpc>
                <a:spcPts val="2499"/>
              </a:lnSpc>
            </a:pPr>
            <a:r>
              <a:rPr lang="en-US" sz="2499">
                <a:solidFill>
                  <a:srgbClr val="FFFFFF"/>
                </a:solidFill>
                <a:latin typeface="Alibaba Sans"/>
                <a:ea typeface="Alibaba Sans"/>
                <a:cs typeface="Alibaba Sans"/>
                <a:sym typeface="Alibaba Sans"/>
              </a:rPr>
              <a:t>PAGE: 04</a:t>
            </a:r>
          </a:p>
        </p:txBody>
      </p:sp>
      <p:sp>
        <p:nvSpPr>
          <p:cNvPr name="TextBox 14" id="14"/>
          <p:cNvSpPr txBox="true"/>
          <p:nvPr/>
        </p:nvSpPr>
        <p:spPr>
          <a:xfrm rot="0">
            <a:off x="3312070" y="836653"/>
            <a:ext cx="12018091" cy="796925"/>
          </a:xfrm>
          <a:prstGeom prst="rect">
            <a:avLst/>
          </a:prstGeom>
        </p:spPr>
        <p:txBody>
          <a:bodyPr anchor="t" rtlCol="false" tIns="0" lIns="0" bIns="0" rIns="0">
            <a:spAutoFit/>
          </a:bodyPr>
          <a:lstStyle/>
          <a:p>
            <a:pPr algn="l">
              <a:lnSpc>
                <a:spcPts val="5499"/>
              </a:lnSpc>
            </a:pPr>
            <a:r>
              <a:rPr lang="en-US" sz="5499" b="true">
                <a:solidFill>
                  <a:srgbClr val="60941A"/>
                </a:solidFill>
                <a:latin typeface="Telegraf Heavy"/>
                <a:ea typeface="Telegraf Heavy"/>
                <a:cs typeface="Telegraf Heavy"/>
                <a:sym typeface="Telegraf Heavy"/>
              </a:rPr>
              <a:t>MODULE 1 - DATA COLLECTION</a:t>
            </a:r>
          </a:p>
        </p:txBody>
      </p:sp>
      <p:sp>
        <p:nvSpPr>
          <p:cNvPr name="TextBox 15" id="15"/>
          <p:cNvSpPr txBox="true"/>
          <p:nvPr/>
        </p:nvSpPr>
        <p:spPr>
          <a:xfrm rot="0">
            <a:off x="2127672" y="2099457"/>
            <a:ext cx="6800997" cy="679451"/>
          </a:xfrm>
          <a:prstGeom prst="rect">
            <a:avLst/>
          </a:prstGeom>
        </p:spPr>
        <p:txBody>
          <a:bodyPr anchor="t" rtlCol="false" tIns="0" lIns="0" bIns="0" rIns="0">
            <a:spAutoFit/>
          </a:bodyPr>
          <a:lstStyle/>
          <a:p>
            <a:pPr algn="ctr">
              <a:lnSpc>
                <a:spcPts val="5599"/>
              </a:lnSpc>
              <a:spcBef>
                <a:spcPct val="0"/>
              </a:spcBef>
            </a:pPr>
            <a:r>
              <a:rPr lang="en-US" b="true" sz="3999">
                <a:solidFill>
                  <a:srgbClr val="000000"/>
                </a:solidFill>
                <a:latin typeface="Alibaba Sans Bold"/>
                <a:ea typeface="Alibaba Sans Bold"/>
                <a:cs typeface="Alibaba Sans Bold"/>
                <a:sym typeface="Alibaba Sans Bold"/>
              </a:rPr>
              <a:t>DATA FLOW DIAGRAM</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2619" y="9426076"/>
            <a:ext cx="21449591" cy="2447365"/>
            <a:chOff x="0" y="0"/>
            <a:chExt cx="5649275" cy="644573"/>
          </a:xfrm>
        </p:grpSpPr>
        <p:sp>
          <p:nvSpPr>
            <p:cNvPr name="Freeform 3" id="3"/>
            <p:cNvSpPr/>
            <p:nvPr/>
          </p:nvSpPr>
          <p:spPr>
            <a:xfrm flipH="false" flipV="false" rot="0">
              <a:off x="0" y="0"/>
              <a:ext cx="5649275" cy="644573"/>
            </a:xfrm>
            <a:custGeom>
              <a:avLst/>
              <a:gdLst/>
              <a:ahLst/>
              <a:cxnLst/>
              <a:rect r="r" b="b" t="t" l="l"/>
              <a:pathLst>
                <a:path h="644573" w="5649275">
                  <a:moveTo>
                    <a:pt x="0" y="0"/>
                  </a:moveTo>
                  <a:lnTo>
                    <a:pt x="5649275" y="0"/>
                  </a:lnTo>
                  <a:lnTo>
                    <a:pt x="5649275" y="644573"/>
                  </a:lnTo>
                  <a:lnTo>
                    <a:pt x="0" y="644573"/>
                  </a:lnTo>
                  <a:close/>
                </a:path>
              </a:pathLst>
            </a:custGeom>
            <a:solidFill>
              <a:srgbClr val="E4F577"/>
            </a:solidFill>
          </p:spPr>
        </p:sp>
        <p:sp>
          <p:nvSpPr>
            <p:cNvPr name="TextBox 4" id="4"/>
            <p:cNvSpPr txBox="true"/>
            <p:nvPr/>
          </p:nvSpPr>
          <p:spPr>
            <a:xfrm>
              <a:off x="0" y="-38100"/>
              <a:ext cx="5649275" cy="68267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5400000">
            <a:off x="16445618" y="1279524"/>
            <a:ext cx="1064506" cy="562858"/>
          </a:xfrm>
          <a:custGeom>
            <a:avLst/>
            <a:gdLst/>
            <a:ahLst/>
            <a:cxnLst/>
            <a:rect r="r" b="b" t="t" l="l"/>
            <a:pathLst>
              <a:path h="562858" w="1064506">
                <a:moveTo>
                  <a:pt x="0" y="0"/>
                </a:moveTo>
                <a:lnTo>
                  <a:pt x="1064506" y="0"/>
                </a:lnTo>
                <a:lnTo>
                  <a:pt x="1064506" y="562858"/>
                </a:lnTo>
                <a:lnTo>
                  <a:pt x="0" y="5628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513158" y="481948"/>
            <a:ext cx="2278518" cy="2870225"/>
          </a:xfrm>
          <a:custGeom>
            <a:avLst/>
            <a:gdLst/>
            <a:ahLst/>
            <a:cxnLst/>
            <a:rect r="r" b="b" t="t" l="l"/>
            <a:pathLst>
              <a:path h="2870225" w="2278518">
                <a:moveTo>
                  <a:pt x="0" y="0"/>
                </a:moveTo>
                <a:lnTo>
                  <a:pt x="2278519" y="0"/>
                </a:lnTo>
                <a:lnTo>
                  <a:pt x="2278519" y="2870225"/>
                </a:lnTo>
                <a:lnTo>
                  <a:pt x="0" y="2870225"/>
                </a:lnTo>
                <a:lnTo>
                  <a:pt x="0" y="0"/>
                </a:lnTo>
                <a:close/>
              </a:path>
            </a:pathLst>
          </a:custGeom>
          <a:blipFill>
            <a:blip r:embed="rId4">
              <a:extLst>
                <a:ext uri="{96DAC541-7B7A-43D3-8B79-37D633B846F1}">
                  <asvg:svgBlip xmlns:asvg="http://schemas.microsoft.com/office/drawing/2016/SVG/main" r:embed="rId5"/>
                </a:ext>
              </a:extLst>
            </a:blip>
            <a:stretch>
              <a:fillRect l="0" t="0" r="-37109" b="0"/>
            </a:stretch>
          </a:blipFill>
        </p:spPr>
      </p:sp>
      <p:sp>
        <p:nvSpPr>
          <p:cNvPr name="Freeform 7" id="7"/>
          <p:cNvSpPr/>
          <p:nvPr/>
        </p:nvSpPr>
        <p:spPr>
          <a:xfrm flipH="false" flipV="false" rot="0">
            <a:off x="495247" y="4610047"/>
            <a:ext cx="533453" cy="533453"/>
          </a:xfrm>
          <a:custGeom>
            <a:avLst/>
            <a:gdLst/>
            <a:ahLst/>
            <a:cxnLst/>
            <a:rect r="r" b="b" t="t" l="l"/>
            <a:pathLst>
              <a:path h="533453" w="533453">
                <a:moveTo>
                  <a:pt x="0" y="0"/>
                </a:moveTo>
                <a:lnTo>
                  <a:pt x="533453" y="0"/>
                </a:lnTo>
                <a:lnTo>
                  <a:pt x="533453" y="533453"/>
                </a:lnTo>
                <a:lnTo>
                  <a:pt x="0" y="5334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644623" y="1176876"/>
            <a:ext cx="768154" cy="76815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577"/>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2498126" y="3188291"/>
            <a:ext cx="12325635" cy="4961068"/>
          </a:xfrm>
          <a:custGeom>
            <a:avLst/>
            <a:gdLst/>
            <a:ahLst/>
            <a:cxnLst/>
            <a:rect r="r" b="b" t="t" l="l"/>
            <a:pathLst>
              <a:path h="4961068" w="12325635">
                <a:moveTo>
                  <a:pt x="0" y="0"/>
                </a:moveTo>
                <a:lnTo>
                  <a:pt x="12325635" y="0"/>
                </a:lnTo>
                <a:lnTo>
                  <a:pt x="12325635" y="4961067"/>
                </a:lnTo>
                <a:lnTo>
                  <a:pt x="0" y="4961067"/>
                </a:lnTo>
                <a:lnTo>
                  <a:pt x="0" y="0"/>
                </a:lnTo>
                <a:close/>
              </a:path>
            </a:pathLst>
          </a:custGeom>
          <a:blipFill>
            <a:blip r:embed="rId8"/>
            <a:stretch>
              <a:fillRect l="0" t="0" r="0" b="0"/>
            </a:stretch>
          </a:blipFill>
        </p:spPr>
      </p:sp>
      <p:sp>
        <p:nvSpPr>
          <p:cNvPr name="TextBox 12" id="12"/>
          <p:cNvSpPr txBox="true"/>
          <p:nvPr/>
        </p:nvSpPr>
        <p:spPr>
          <a:xfrm rot="0">
            <a:off x="1028700" y="8615890"/>
            <a:ext cx="5279349" cy="320708"/>
          </a:xfrm>
          <a:prstGeom prst="rect">
            <a:avLst/>
          </a:prstGeom>
        </p:spPr>
        <p:txBody>
          <a:bodyPr anchor="t" rtlCol="false" tIns="0" lIns="0" bIns="0" rIns="0">
            <a:spAutoFit/>
          </a:bodyPr>
          <a:lstStyle/>
          <a:p>
            <a:pPr algn="l">
              <a:lnSpc>
                <a:spcPts val="2499"/>
              </a:lnSpc>
            </a:pPr>
            <a:r>
              <a:rPr lang="en-US" sz="2499">
                <a:solidFill>
                  <a:srgbClr val="FFFFFF"/>
                </a:solidFill>
                <a:latin typeface="Alibaba Sans"/>
                <a:ea typeface="Alibaba Sans"/>
                <a:cs typeface="Alibaba Sans"/>
                <a:sym typeface="Alibaba Sans"/>
              </a:rPr>
              <a:t>www.reallygreatsite.com</a:t>
            </a:r>
          </a:p>
        </p:txBody>
      </p:sp>
      <p:sp>
        <p:nvSpPr>
          <p:cNvPr name="TextBox 13" id="13"/>
          <p:cNvSpPr txBox="true"/>
          <p:nvPr/>
        </p:nvSpPr>
        <p:spPr>
          <a:xfrm rot="0">
            <a:off x="11979951" y="8615890"/>
            <a:ext cx="5279349" cy="320708"/>
          </a:xfrm>
          <a:prstGeom prst="rect">
            <a:avLst/>
          </a:prstGeom>
        </p:spPr>
        <p:txBody>
          <a:bodyPr anchor="t" rtlCol="false" tIns="0" lIns="0" bIns="0" rIns="0">
            <a:spAutoFit/>
          </a:bodyPr>
          <a:lstStyle/>
          <a:p>
            <a:pPr algn="r">
              <a:lnSpc>
                <a:spcPts val="2499"/>
              </a:lnSpc>
            </a:pPr>
            <a:r>
              <a:rPr lang="en-US" sz="2499">
                <a:solidFill>
                  <a:srgbClr val="FFFFFF"/>
                </a:solidFill>
                <a:latin typeface="Alibaba Sans"/>
                <a:ea typeface="Alibaba Sans"/>
                <a:cs typeface="Alibaba Sans"/>
                <a:sym typeface="Alibaba Sans"/>
              </a:rPr>
              <a:t>PAGE: 04</a:t>
            </a:r>
          </a:p>
        </p:txBody>
      </p:sp>
      <p:sp>
        <p:nvSpPr>
          <p:cNvPr name="TextBox 14" id="14"/>
          <p:cNvSpPr txBox="true"/>
          <p:nvPr/>
        </p:nvSpPr>
        <p:spPr>
          <a:xfrm rot="0">
            <a:off x="2408565" y="1033364"/>
            <a:ext cx="12504758" cy="796925"/>
          </a:xfrm>
          <a:prstGeom prst="rect">
            <a:avLst/>
          </a:prstGeom>
        </p:spPr>
        <p:txBody>
          <a:bodyPr anchor="t" rtlCol="false" tIns="0" lIns="0" bIns="0" rIns="0">
            <a:spAutoFit/>
          </a:bodyPr>
          <a:lstStyle/>
          <a:p>
            <a:pPr algn="l">
              <a:lnSpc>
                <a:spcPts val="5499"/>
              </a:lnSpc>
            </a:pPr>
            <a:r>
              <a:rPr lang="en-US" sz="5499" b="true">
                <a:solidFill>
                  <a:srgbClr val="60941A"/>
                </a:solidFill>
                <a:latin typeface="Telegraf Heavy"/>
                <a:ea typeface="Telegraf Heavy"/>
                <a:cs typeface="Telegraf Heavy"/>
                <a:sym typeface="Telegraf Heavy"/>
              </a:rPr>
              <a:t>MODULE 1 - DATA COLLECTION</a:t>
            </a:r>
          </a:p>
        </p:txBody>
      </p:sp>
      <p:sp>
        <p:nvSpPr>
          <p:cNvPr name="TextBox 15" id="15"/>
          <p:cNvSpPr txBox="true"/>
          <p:nvPr/>
        </p:nvSpPr>
        <p:spPr>
          <a:xfrm rot="0">
            <a:off x="2127672" y="2099457"/>
            <a:ext cx="6800997" cy="679451"/>
          </a:xfrm>
          <a:prstGeom prst="rect">
            <a:avLst/>
          </a:prstGeom>
        </p:spPr>
        <p:txBody>
          <a:bodyPr anchor="t" rtlCol="false" tIns="0" lIns="0" bIns="0" rIns="0">
            <a:spAutoFit/>
          </a:bodyPr>
          <a:lstStyle/>
          <a:p>
            <a:pPr algn="ctr">
              <a:lnSpc>
                <a:spcPts val="5599"/>
              </a:lnSpc>
              <a:spcBef>
                <a:spcPct val="0"/>
              </a:spcBef>
            </a:pPr>
            <a:r>
              <a:rPr lang="en-US" b="true" sz="3999">
                <a:solidFill>
                  <a:srgbClr val="000000"/>
                </a:solidFill>
                <a:latin typeface="Alibaba Sans Bold"/>
                <a:ea typeface="Alibaba Sans Bold"/>
                <a:cs typeface="Alibaba Sans Bold"/>
                <a:sym typeface="Alibaba Sans Bold"/>
              </a:rPr>
              <a:t>OUTPUT SCREENSHOT: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4980782" y="11100"/>
            <a:ext cx="2278518" cy="2870225"/>
          </a:xfrm>
          <a:custGeom>
            <a:avLst/>
            <a:gdLst/>
            <a:ahLst/>
            <a:cxnLst/>
            <a:rect r="r" b="b" t="t" l="l"/>
            <a:pathLst>
              <a:path h="2870225" w="2278518">
                <a:moveTo>
                  <a:pt x="2278518" y="0"/>
                </a:moveTo>
                <a:lnTo>
                  <a:pt x="0" y="0"/>
                </a:lnTo>
                <a:lnTo>
                  <a:pt x="0" y="2870225"/>
                </a:lnTo>
                <a:lnTo>
                  <a:pt x="2278518" y="2870225"/>
                </a:lnTo>
                <a:lnTo>
                  <a:pt x="2278518" y="0"/>
                </a:lnTo>
                <a:close/>
              </a:path>
            </a:pathLst>
          </a:custGeom>
          <a:blipFill>
            <a:blip r:embed="rId2">
              <a:extLst>
                <a:ext uri="{96DAC541-7B7A-43D3-8B79-37D633B846F1}">
                  <asvg:svgBlip xmlns:asvg="http://schemas.microsoft.com/office/drawing/2016/SVG/main" r:embed="rId3"/>
                </a:ext>
              </a:extLst>
            </a:blip>
            <a:stretch>
              <a:fillRect l="0" t="0" r="-37109" b="0"/>
            </a:stretch>
          </a:blipFill>
        </p:spPr>
      </p:sp>
      <p:sp>
        <p:nvSpPr>
          <p:cNvPr name="Freeform 3" id="3"/>
          <p:cNvSpPr/>
          <p:nvPr/>
        </p:nvSpPr>
        <p:spPr>
          <a:xfrm flipH="false" flipV="false" rot="0">
            <a:off x="15432944" y="2095141"/>
            <a:ext cx="371455" cy="371455"/>
          </a:xfrm>
          <a:custGeom>
            <a:avLst/>
            <a:gdLst/>
            <a:ahLst/>
            <a:cxnLst/>
            <a:rect r="r" b="b" t="t" l="l"/>
            <a:pathLst>
              <a:path h="371455" w="371455">
                <a:moveTo>
                  <a:pt x="0" y="0"/>
                </a:moveTo>
                <a:lnTo>
                  <a:pt x="371454" y="0"/>
                </a:lnTo>
                <a:lnTo>
                  <a:pt x="371454" y="371455"/>
                </a:lnTo>
                <a:lnTo>
                  <a:pt x="0" y="3714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5048867" y="841213"/>
            <a:ext cx="768154" cy="768154"/>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577"/>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252619" y="9426076"/>
            <a:ext cx="21449591" cy="2447365"/>
            <a:chOff x="0" y="0"/>
            <a:chExt cx="5649275" cy="644573"/>
          </a:xfrm>
        </p:grpSpPr>
        <p:sp>
          <p:nvSpPr>
            <p:cNvPr name="Freeform 8" id="8"/>
            <p:cNvSpPr/>
            <p:nvPr/>
          </p:nvSpPr>
          <p:spPr>
            <a:xfrm flipH="false" flipV="false" rot="0">
              <a:off x="0" y="0"/>
              <a:ext cx="5649275" cy="644573"/>
            </a:xfrm>
            <a:custGeom>
              <a:avLst/>
              <a:gdLst/>
              <a:ahLst/>
              <a:cxnLst/>
              <a:rect r="r" b="b" t="t" l="l"/>
              <a:pathLst>
                <a:path h="644573" w="5649275">
                  <a:moveTo>
                    <a:pt x="0" y="0"/>
                  </a:moveTo>
                  <a:lnTo>
                    <a:pt x="5649275" y="0"/>
                  </a:lnTo>
                  <a:lnTo>
                    <a:pt x="5649275" y="644573"/>
                  </a:lnTo>
                  <a:lnTo>
                    <a:pt x="0" y="644573"/>
                  </a:lnTo>
                  <a:close/>
                </a:path>
              </a:pathLst>
            </a:custGeom>
            <a:solidFill>
              <a:srgbClr val="E4F577"/>
            </a:solidFill>
          </p:spPr>
        </p:sp>
        <p:sp>
          <p:nvSpPr>
            <p:cNvPr name="TextBox 9" id="9"/>
            <p:cNvSpPr txBox="true"/>
            <p:nvPr/>
          </p:nvSpPr>
          <p:spPr>
            <a:xfrm>
              <a:off x="0" y="-38100"/>
              <a:ext cx="5649275" cy="682673"/>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7419329" y="-1704510"/>
            <a:ext cx="10889801" cy="5285710"/>
          </a:xfrm>
          <a:custGeom>
            <a:avLst/>
            <a:gdLst/>
            <a:ahLst/>
            <a:cxnLst/>
            <a:rect r="r" b="b" t="t" l="l"/>
            <a:pathLst>
              <a:path h="5285710" w="10889801">
                <a:moveTo>
                  <a:pt x="0" y="0"/>
                </a:moveTo>
                <a:lnTo>
                  <a:pt x="10889801" y="0"/>
                </a:lnTo>
                <a:lnTo>
                  <a:pt x="10889801" y="5285709"/>
                </a:lnTo>
                <a:lnTo>
                  <a:pt x="0" y="5285709"/>
                </a:lnTo>
                <a:lnTo>
                  <a:pt x="0" y="0"/>
                </a:lnTo>
                <a:close/>
              </a:path>
            </a:pathLst>
          </a:custGeom>
          <a:blipFill>
            <a:blip r:embed="rId6"/>
            <a:stretch>
              <a:fillRect l="0" t="0" r="-24191" b="0"/>
            </a:stretch>
          </a:blipFill>
        </p:spPr>
      </p:sp>
      <p:sp>
        <p:nvSpPr>
          <p:cNvPr name="TextBox 11" id="11"/>
          <p:cNvSpPr txBox="true"/>
          <p:nvPr/>
        </p:nvSpPr>
        <p:spPr>
          <a:xfrm rot="0">
            <a:off x="11979951" y="8615890"/>
            <a:ext cx="5279349" cy="320708"/>
          </a:xfrm>
          <a:prstGeom prst="rect">
            <a:avLst/>
          </a:prstGeom>
        </p:spPr>
        <p:txBody>
          <a:bodyPr anchor="t" rtlCol="false" tIns="0" lIns="0" bIns="0" rIns="0">
            <a:spAutoFit/>
          </a:bodyPr>
          <a:lstStyle/>
          <a:p>
            <a:pPr algn="r">
              <a:lnSpc>
                <a:spcPts val="2499"/>
              </a:lnSpc>
            </a:pPr>
            <a:r>
              <a:rPr lang="en-US" sz="2499">
                <a:solidFill>
                  <a:srgbClr val="FFFFFF"/>
                </a:solidFill>
                <a:latin typeface="Alibaba Sans"/>
                <a:ea typeface="Alibaba Sans"/>
                <a:cs typeface="Alibaba Sans"/>
                <a:sym typeface="Alibaba Sans"/>
              </a:rPr>
              <a:t>PAGE: 08</a:t>
            </a:r>
          </a:p>
        </p:txBody>
      </p:sp>
      <p:sp>
        <p:nvSpPr>
          <p:cNvPr name="TextBox 12" id="12"/>
          <p:cNvSpPr txBox="true"/>
          <p:nvPr/>
        </p:nvSpPr>
        <p:spPr>
          <a:xfrm rot="0">
            <a:off x="916119" y="3236545"/>
            <a:ext cx="16070125" cy="5857875"/>
          </a:xfrm>
          <a:prstGeom prst="rect">
            <a:avLst/>
          </a:prstGeom>
        </p:spPr>
        <p:txBody>
          <a:bodyPr anchor="t" rtlCol="false" tIns="0" lIns="0" bIns="0" rIns="0">
            <a:spAutoFit/>
          </a:bodyPr>
          <a:lstStyle/>
          <a:p>
            <a:pPr algn="just">
              <a:lnSpc>
                <a:spcPts val="4200"/>
              </a:lnSpc>
              <a:spcBef>
                <a:spcPct val="0"/>
              </a:spcBef>
            </a:pPr>
            <a:r>
              <a:rPr lang="en-US" sz="3000">
                <a:solidFill>
                  <a:srgbClr val="000000"/>
                </a:solidFill>
                <a:latin typeface="Alibaba Sans"/>
                <a:ea typeface="Alibaba Sans"/>
                <a:cs typeface="Alibaba Sans"/>
                <a:sym typeface="Alibaba Sans"/>
              </a:rPr>
              <a:t>1.</a:t>
            </a:r>
            <a:r>
              <a:rPr lang="en-US" b="true" sz="3000">
                <a:solidFill>
                  <a:srgbClr val="000000"/>
                </a:solidFill>
                <a:latin typeface="Alibaba Sans Bold"/>
                <a:ea typeface="Alibaba Sans Bold"/>
                <a:cs typeface="Alibaba Sans Bold"/>
                <a:sym typeface="Alibaba Sans Bold"/>
              </a:rPr>
              <a:t>Load Da</a:t>
            </a:r>
            <a:r>
              <a:rPr lang="en-US" b="true" sz="3000">
                <a:solidFill>
                  <a:srgbClr val="000000"/>
                </a:solidFill>
                <a:latin typeface="Alibaba Sans Bold"/>
                <a:ea typeface="Alibaba Sans Bold"/>
                <a:cs typeface="Alibaba Sans Bold"/>
                <a:sym typeface="Alibaba Sans Bold"/>
              </a:rPr>
              <a:t>ta</a:t>
            </a:r>
            <a:r>
              <a:rPr lang="en-US" sz="3000">
                <a:solidFill>
                  <a:srgbClr val="000000"/>
                </a:solidFill>
                <a:latin typeface="Alibaba Sans"/>
                <a:ea typeface="Alibaba Sans"/>
                <a:cs typeface="Alibaba Sans"/>
                <a:sym typeface="Alibaba Sans"/>
              </a:rPr>
              <a:t>:</a:t>
            </a:r>
            <a:r>
              <a:rPr lang="en-US" sz="3000">
                <a:solidFill>
                  <a:srgbClr val="000000"/>
                </a:solidFill>
                <a:latin typeface="Alibaba Sans"/>
                <a:ea typeface="Alibaba Sans"/>
                <a:cs typeface="Alibaba Sans"/>
                <a:sym typeface="Alibaba Sans"/>
              </a:rPr>
              <a:t> Read energy, occupancy, and wea</a:t>
            </a:r>
            <a:r>
              <a:rPr lang="en-US" sz="3000">
                <a:solidFill>
                  <a:srgbClr val="000000"/>
                </a:solidFill>
                <a:latin typeface="Alibaba Sans"/>
                <a:ea typeface="Alibaba Sans"/>
                <a:cs typeface="Alibaba Sans"/>
                <a:sym typeface="Alibaba Sans"/>
              </a:rPr>
              <a:t>ther data from CSV files into Data Frames.</a:t>
            </a:r>
          </a:p>
          <a:p>
            <a:pPr algn="just">
              <a:lnSpc>
                <a:spcPts val="4200"/>
              </a:lnSpc>
              <a:spcBef>
                <a:spcPct val="0"/>
              </a:spcBef>
            </a:pPr>
            <a:r>
              <a:rPr lang="en-US" sz="3000">
                <a:solidFill>
                  <a:srgbClr val="000000"/>
                </a:solidFill>
                <a:latin typeface="Alibaba Sans"/>
                <a:ea typeface="Alibaba Sans"/>
                <a:cs typeface="Alibaba Sans"/>
                <a:sym typeface="Alibaba Sans"/>
              </a:rPr>
              <a:t>2.</a:t>
            </a:r>
            <a:r>
              <a:rPr lang="en-US" b="true" sz="3000">
                <a:solidFill>
                  <a:srgbClr val="000000"/>
                </a:solidFill>
                <a:latin typeface="Alibaba Sans Bold"/>
                <a:ea typeface="Alibaba Sans Bold"/>
                <a:cs typeface="Alibaba Sans Bold"/>
                <a:sym typeface="Alibaba Sans Bold"/>
              </a:rPr>
              <a:t>Preprocess Data</a:t>
            </a:r>
            <a:r>
              <a:rPr lang="en-US" sz="3000">
                <a:solidFill>
                  <a:srgbClr val="000000"/>
                </a:solidFill>
                <a:latin typeface="Alibaba Sans"/>
                <a:ea typeface="Alibaba Sans"/>
                <a:cs typeface="Alibaba Sans"/>
                <a:sym typeface="Alibaba Sans"/>
              </a:rPr>
              <a:t>: Convert 'Timestamp'</a:t>
            </a:r>
            <a:r>
              <a:rPr lang="en-US" sz="3000">
                <a:solidFill>
                  <a:srgbClr val="000000"/>
                </a:solidFill>
                <a:latin typeface="Alibaba Sans"/>
                <a:ea typeface="Alibaba Sans"/>
                <a:cs typeface="Alibaba Sans"/>
                <a:sym typeface="Alibaba Sans"/>
              </a:rPr>
              <a:t> columns to datetime and</a:t>
            </a:r>
            <a:r>
              <a:rPr lang="en-US" sz="3000">
                <a:solidFill>
                  <a:srgbClr val="000000"/>
                </a:solidFill>
                <a:latin typeface="Alibaba Sans"/>
                <a:ea typeface="Alibaba Sans"/>
                <a:cs typeface="Alibaba Sans"/>
                <a:sym typeface="Alibaba Sans"/>
              </a:rPr>
              <a:t> merge the Data Frames. Handle missing values w</a:t>
            </a:r>
            <a:r>
              <a:rPr lang="en-US" sz="3000">
                <a:solidFill>
                  <a:srgbClr val="000000"/>
                </a:solidFill>
                <a:latin typeface="Alibaba Sans"/>
                <a:ea typeface="Alibaba Sans"/>
                <a:cs typeface="Alibaba Sans"/>
                <a:sym typeface="Alibaba Sans"/>
              </a:rPr>
              <a:t>it</a:t>
            </a:r>
            <a:r>
              <a:rPr lang="en-US" sz="3000">
                <a:solidFill>
                  <a:srgbClr val="000000"/>
                </a:solidFill>
                <a:latin typeface="Alibaba Sans"/>
                <a:ea typeface="Alibaba Sans"/>
                <a:cs typeface="Alibaba Sans"/>
                <a:sym typeface="Alibaba Sans"/>
              </a:rPr>
              <a:t>h</a:t>
            </a:r>
            <a:r>
              <a:rPr lang="en-US" sz="3000">
                <a:solidFill>
                  <a:srgbClr val="000000"/>
                </a:solidFill>
                <a:latin typeface="Alibaba Sans"/>
                <a:ea typeface="Alibaba Sans"/>
                <a:cs typeface="Alibaba Sans"/>
                <a:sym typeface="Alibaba Sans"/>
              </a:rPr>
              <a:t> </a:t>
            </a:r>
            <a:r>
              <a:rPr lang="en-US" sz="3000">
                <a:solidFill>
                  <a:srgbClr val="000000"/>
                </a:solidFill>
                <a:latin typeface="Alibaba Sans"/>
                <a:ea typeface="Alibaba Sans"/>
                <a:cs typeface="Alibaba Sans"/>
                <a:sym typeface="Alibaba Sans"/>
              </a:rPr>
              <a:t>b</a:t>
            </a:r>
            <a:r>
              <a:rPr lang="en-US" sz="3000">
                <a:solidFill>
                  <a:srgbClr val="000000"/>
                </a:solidFill>
                <a:latin typeface="Alibaba Sans"/>
                <a:ea typeface="Alibaba Sans"/>
                <a:cs typeface="Alibaba Sans"/>
                <a:sym typeface="Alibaba Sans"/>
              </a:rPr>
              <a:t>a</a:t>
            </a:r>
            <a:r>
              <a:rPr lang="en-US" sz="3000">
                <a:solidFill>
                  <a:srgbClr val="000000"/>
                </a:solidFill>
                <a:latin typeface="Alibaba Sans"/>
                <a:ea typeface="Alibaba Sans"/>
                <a:cs typeface="Alibaba Sans"/>
                <a:sym typeface="Alibaba Sans"/>
              </a:rPr>
              <a:t>ckw</a:t>
            </a:r>
            <a:r>
              <a:rPr lang="en-US" sz="3000">
                <a:solidFill>
                  <a:srgbClr val="000000"/>
                </a:solidFill>
                <a:latin typeface="Alibaba Sans"/>
                <a:ea typeface="Alibaba Sans"/>
                <a:cs typeface="Alibaba Sans"/>
                <a:sym typeface="Alibaba Sans"/>
              </a:rPr>
              <a:t>a</a:t>
            </a:r>
            <a:r>
              <a:rPr lang="en-US" sz="3000">
                <a:solidFill>
                  <a:srgbClr val="000000"/>
                </a:solidFill>
                <a:latin typeface="Alibaba Sans"/>
                <a:ea typeface="Alibaba Sans"/>
                <a:cs typeface="Alibaba Sans"/>
                <a:sym typeface="Alibaba Sans"/>
              </a:rPr>
              <a:t>rd fill and linear interpolation.</a:t>
            </a:r>
          </a:p>
          <a:p>
            <a:pPr algn="just">
              <a:lnSpc>
                <a:spcPts val="4200"/>
              </a:lnSpc>
            </a:pPr>
            <a:r>
              <a:rPr lang="en-US" sz="3000">
                <a:solidFill>
                  <a:srgbClr val="000000"/>
                </a:solidFill>
                <a:latin typeface="Alibaba Sans"/>
                <a:ea typeface="Alibaba Sans"/>
                <a:cs typeface="Alibaba Sans"/>
                <a:sym typeface="Alibaba Sans"/>
              </a:rPr>
              <a:t>3.</a:t>
            </a:r>
            <a:r>
              <a:rPr lang="en-US" b="true" sz="3000">
                <a:solidFill>
                  <a:srgbClr val="000000"/>
                </a:solidFill>
                <a:latin typeface="Alibaba Sans Bold"/>
                <a:ea typeface="Alibaba Sans Bold"/>
                <a:cs typeface="Alibaba Sans Bold"/>
                <a:sym typeface="Alibaba Sans Bold"/>
              </a:rPr>
              <a:t>Normalize Energy Consumption</a:t>
            </a:r>
            <a:r>
              <a:rPr lang="en-US" sz="3000">
                <a:solidFill>
                  <a:srgbClr val="000000"/>
                </a:solidFill>
                <a:latin typeface="Alibaba Sans"/>
                <a:ea typeface="Alibaba Sans"/>
                <a:cs typeface="Alibaba Sans"/>
                <a:sym typeface="Alibaba Sans"/>
              </a:rPr>
              <a:t>: Use MinMaxScaler to scale 'Energy Consum</a:t>
            </a:r>
            <a:r>
              <a:rPr lang="en-US" sz="3000">
                <a:solidFill>
                  <a:srgbClr val="000000"/>
                </a:solidFill>
                <a:latin typeface="Alibaba Sans"/>
                <a:ea typeface="Alibaba Sans"/>
                <a:cs typeface="Alibaba Sans"/>
                <a:sym typeface="Alibaba Sans"/>
              </a:rPr>
              <a:t>ed (kWh)' between 0 and 1.</a:t>
            </a:r>
          </a:p>
          <a:p>
            <a:pPr algn="just">
              <a:lnSpc>
                <a:spcPts val="4200"/>
              </a:lnSpc>
              <a:spcBef>
                <a:spcPct val="0"/>
              </a:spcBef>
            </a:pPr>
            <a:r>
              <a:rPr lang="en-US" sz="3000">
                <a:solidFill>
                  <a:srgbClr val="000000"/>
                </a:solidFill>
                <a:latin typeface="Alibaba Sans"/>
                <a:ea typeface="Alibaba Sans"/>
                <a:cs typeface="Alibaba Sans"/>
                <a:sym typeface="Alibaba Sans"/>
              </a:rPr>
              <a:t>4.</a:t>
            </a:r>
            <a:r>
              <a:rPr lang="en-US" b="true" sz="3000">
                <a:solidFill>
                  <a:srgbClr val="000000"/>
                </a:solidFill>
                <a:latin typeface="Alibaba Sans Bold"/>
                <a:ea typeface="Alibaba Sans Bold"/>
                <a:cs typeface="Alibaba Sans Bold"/>
                <a:sym typeface="Alibaba Sans Bold"/>
              </a:rPr>
              <a:t>Add Time-Based Features</a:t>
            </a:r>
            <a:r>
              <a:rPr lang="en-US" sz="3000">
                <a:solidFill>
                  <a:srgbClr val="000000"/>
                </a:solidFill>
                <a:latin typeface="Alibaba Sans"/>
                <a:ea typeface="Alibaba Sans"/>
                <a:cs typeface="Alibaba Sans"/>
                <a:sym typeface="Alibaba Sans"/>
              </a:rPr>
              <a:t>: Extract</a:t>
            </a:r>
            <a:r>
              <a:rPr lang="en-US" sz="3000">
                <a:solidFill>
                  <a:srgbClr val="000000"/>
                </a:solidFill>
                <a:latin typeface="Alibaba Sans"/>
                <a:ea typeface="Alibaba Sans"/>
                <a:cs typeface="Alibaba Sans"/>
                <a:sym typeface="Alibaba Sans"/>
              </a:rPr>
              <a:t> the hour from the 'Timestamp' and create flags for peak hours (6-9 AM, 6-9 PM) and high occupancy (occupants &gt; 3). </a:t>
            </a:r>
          </a:p>
          <a:p>
            <a:pPr algn="just">
              <a:lnSpc>
                <a:spcPts val="4200"/>
              </a:lnSpc>
              <a:spcBef>
                <a:spcPct val="0"/>
              </a:spcBef>
            </a:pPr>
            <a:r>
              <a:rPr lang="en-US" sz="3000">
                <a:solidFill>
                  <a:srgbClr val="000000"/>
                </a:solidFill>
                <a:latin typeface="Alibaba Sans"/>
                <a:ea typeface="Alibaba Sans"/>
                <a:cs typeface="Alibaba Sans"/>
                <a:sym typeface="Alibaba Sans"/>
              </a:rPr>
              <a:t>5.</a:t>
            </a:r>
            <a:r>
              <a:rPr lang="en-US" b="true" sz="3000">
                <a:solidFill>
                  <a:srgbClr val="000000"/>
                </a:solidFill>
                <a:latin typeface="Alibaba Sans Bold"/>
                <a:ea typeface="Alibaba Sans Bold"/>
                <a:cs typeface="Alibaba Sans Bold"/>
                <a:sym typeface="Alibaba Sans Bold"/>
              </a:rPr>
              <a:t>Save and Display</a:t>
            </a:r>
            <a:r>
              <a:rPr lang="en-US" sz="3000">
                <a:solidFill>
                  <a:srgbClr val="000000"/>
                </a:solidFill>
                <a:latin typeface="Alibaba Sans"/>
                <a:ea typeface="Alibaba Sans"/>
                <a:cs typeface="Alibaba Sans"/>
                <a:sym typeface="Alibaba Sans"/>
              </a:rPr>
              <a:t>: Save the processed Data Frame to a CSV and display key columns with layman-friendly insights.</a:t>
            </a:r>
          </a:p>
          <a:p>
            <a:pPr algn="just">
              <a:lnSpc>
                <a:spcPts val="4200"/>
              </a:lnSpc>
              <a:spcBef>
                <a:spcPct val="0"/>
              </a:spcBef>
            </a:pPr>
          </a:p>
        </p:txBody>
      </p:sp>
      <p:sp>
        <p:nvSpPr>
          <p:cNvPr name="TextBox 13" id="13"/>
          <p:cNvSpPr txBox="true"/>
          <p:nvPr/>
        </p:nvSpPr>
        <p:spPr>
          <a:xfrm rot="0">
            <a:off x="1028700" y="1066800"/>
            <a:ext cx="12927273" cy="1219201"/>
          </a:xfrm>
          <a:prstGeom prst="rect">
            <a:avLst/>
          </a:prstGeom>
        </p:spPr>
        <p:txBody>
          <a:bodyPr anchor="t" rtlCol="false" tIns="0" lIns="0" bIns="0" rIns="0">
            <a:spAutoFit/>
          </a:bodyPr>
          <a:lstStyle/>
          <a:p>
            <a:pPr algn="l">
              <a:lnSpc>
                <a:spcPts val="4500"/>
              </a:lnSpc>
            </a:pPr>
            <a:r>
              <a:rPr lang="en-US" sz="4500" b="true">
                <a:solidFill>
                  <a:srgbClr val="60941A"/>
                </a:solidFill>
                <a:latin typeface="Telegraf Heavy"/>
                <a:ea typeface="Telegraf Heavy"/>
                <a:cs typeface="Telegraf Heavy"/>
                <a:sym typeface="Telegraf Heavy"/>
              </a:rPr>
              <a:t>MODULE 2 - DATA INTEGRATION AND PRE-PROCESSING </a:t>
            </a:r>
          </a:p>
        </p:txBody>
      </p:sp>
      <p:sp>
        <p:nvSpPr>
          <p:cNvPr name="TextBox 14" id="14"/>
          <p:cNvSpPr txBox="true"/>
          <p:nvPr/>
        </p:nvSpPr>
        <p:spPr>
          <a:xfrm rot="0">
            <a:off x="803539" y="2416785"/>
            <a:ext cx="3911431" cy="679451"/>
          </a:xfrm>
          <a:prstGeom prst="rect">
            <a:avLst/>
          </a:prstGeom>
        </p:spPr>
        <p:txBody>
          <a:bodyPr anchor="t" rtlCol="false" tIns="0" lIns="0" bIns="0" rIns="0">
            <a:spAutoFit/>
          </a:bodyPr>
          <a:lstStyle/>
          <a:p>
            <a:pPr algn="ctr">
              <a:lnSpc>
                <a:spcPts val="5599"/>
              </a:lnSpc>
              <a:spcBef>
                <a:spcPct val="0"/>
              </a:spcBef>
            </a:pPr>
            <a:r>
              <a:rPr lang="en-US" b="true" sz="3999">
                <a:solidFill>
                  <a:srgbClr val="000000"/>
                </a:solidFill>
                <a:latin typeface="Alibaba Sans Bold"/>
                <a:ea typeface="Alibaba Sans Bold"/>
                <a:cs typeface="Alibaba Sans Bold"/>
                <a:sym typeface="Alibaba Sans Bold"/>
              </a:rPr>
              <a:t>ALGORITHM:</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2619" y="9426076"/>
            <a:ext cx="21449591" cy="2447365"/>
            <a:chOff x="0" y="0"/>
            <a:chExt cx="5649275" cy="644573"/>
          </a:xfrm>
        </p:grpSpPr>
        <p:sp>
          <p:nvSpPr>
            <p:cNvPr name="Freeform 3" id="3"/>
            <p:cNvSpPr/>
            <p:nvPr/>
          </p:nvSpPr>
          <p:spPr>
            <a:xfrm flipH="false" flipV="false" rot="0">
              <a:off x="0" y="0"/>
              <a:ext cx="5649275" cy="644573"/>
            </a:xfrm>
            <a:custGeom>
              <a:avLst/>
              <a:gdLst/>
              <a:ahLst/>
              <a:cxnLst/>
              <a:rect r="r" b="b" t="t" l="l"/>
              <a:pathLst>
                <a:path h="644573" w="5649275">
                  <a:moveTo>
                    <a:pt x="0" y="0"/>
                  </a:moveTo>
                  <a:lnTo>
                    <a:pt x="5649275" y="0"/>
                  </a:lnTo>
                  <a:lnTo>
                    <a:pt x="5649275" y="644573"/>
                  </a:lnTo>
                  <a:lnTo>
                    <a:pt x="0" y="644573"/>
                  </a:lnTo>
                  <a:close/>
                </a:path>
              </a:pathLst>
            </a:custGeom>
            <a:solidFill>
              <a:srgbClr val="E4F577"/>
            </a:solidFill>
          </p:spPr>
        </p:sp>
        <p:sp>
          <p:nvSpPr>
            <p:cNvPr name="TextBox 4" id="4"/>
            <p:cNvSpPr txBox="true"/>
            <p:nvPr/>
          </p:nvSpPr>
          <p:spPr>
            <a:xfrm>
              <a:off x="0" y="-38100"/>
              <a:ext cx="5649275" cy="68267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5400000">
            <a:off x="16445618" y="1279524"/>
            <a:ext cx="1064506" cy="562858"/>
          </a:xfrm>
          <a:custGeom>
            <a:avLst/>
            <a:gdLst/>
            <a:ahLst/>
            <a:cxnLst/>
            <a:rect r="r" b="b" t="t" l="l"/>
            <a:pathLst>
              <a:path h="562858" w="1064506">
                <a:moveTo>
                  <a:pt x="0" y="0"/>
                </a:moveTo>
                <a:lnTo>
                  <a:pt x="1064506" y="0"/>
                </a:lnTo>
                <a:lnTo>
                  <a:pt x="1064506" y="562858"/>
                </a:lnTo>
                <a:lnTo>
                  <a:pt x="0" y="5628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513158" y="481948"/>
            <a:ext cx="2278518" cy="2870225"/>
          </a:xfrm>
          <a:custGeom>
            <a:avLst/>
            <a:gdLst/>
            <a:ahLst/>
            <a:cxnLst/>
            <a:rect r="r" b="b" t="t" l="l"/>
            <a:pathLst>
              <a:path h="2870225" w="2278518">
                <a:moveTo>
                  <a:pt x="0" y="0"/>
                </a:moveTo>
                <a:lnTo>
                  <a:pt x="2278519" y="0"/>
                </a:lnTo>
                <a:lnTo>
                  <a:pt x="2278519" y="2870225"/>
                </a:lnTo>
                <a:lnTo>
                  <a:pt x="0" y="2870225"/>
                </a:lnTo>
                <a:lnTo>
                  <a:pt x="0" y="0"/>
                </a:lnTo>
                <a:close/>
              </a:path>
            </a:pathLst>
          </a:custGeom>
          <a:blipFill>
            <a:blip r:embed="rId4">
              <a:extLst>
                <a:ext uri="{96DAC541-7B7A-43D3-8B79-37D633B846F1}">
                  <asvg:svgBlip xmlns:asvg="http://schemas.microsoft.com/office/drawing/2016/SVG/main" r:embed="rId5"/>
                </a:ext>
              </a:extLst>
            </a:blip>
            <a:stretch>
              <a:fillRect l="0" t="0" r="-37109" b="0"/>
            </a:stretch>
          </a:blipFill>
        </p:spPr>
      </p:sp>
      <p:sp>
        <p:nvSpPr>
          <p:cNvPr name="Freeform 7" id="7"/>
          <p:cNvSpPr/>
          <p:nvPr/>
        </p:nvSpPr>
        <p:spPr>
          <a:xfrm flipH="false" flipV="false" rot="0">
            <a:off x="495247" y="4610047"/>
            <a:ext cx="533453" cy="533453"/>
          </a:xfrm>
          <a:custGeom>
            <a:avLst/>
            <a:gdLst/>
            <a:ahLst/>
            <a:cxnLst/>
            <a:rect r="r" b="b" t="t" l="l"/>
            <a:pathLst>
              <a:path h="533453" w="533453">
                <a:moveTo>
                  <a:pt x="0" y="0"/>
                </a:moveTo>
                <a:lnTo>
                  <a:pt x="533453" y="0"/>
                </a:lnTo>
                <a:lnTo>
                  <a:pt x="533453" y="533453"/>
                </a:lnTo>
                <a:lnTo>
                  <a:pt x="0" y="5334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761973" y="1709129"/>
            <a:ext cx="768154" cy="76815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577"/>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3386125" y="2477283"/>
            <a:ext cx="11515749" cy="6621556"/>
          </a:xfrm>
          <a:custGeom>
            <a:avLst/>
            <a:gdLst/>
            <a:ahLst/>
            <a:cxnLst/>
            <a:rect r="r" b="b" t="t" l="l"/>
            <a:pathLst>
              <a:path h="6621556" w="11515749">
                <a:moveTo>
                  <a:pt x="0" y="0"/>
                </a:moveTo>
                <a:lnTo>
                  <a:pt x="11515750" y="0"/>
                </a:lnTo>
                <a:lnTo>
                  <a:pt x="11515750" y="6621556"/>
                </a:lnTo>
                <a:lnTo>
                  <a:pt x="0" y="6621556"/>
                </a:lnTo>
                <a:lnTo>
                  <a:pt x="0" y="0"/>
                </a:lnTo>
                <a:close/>
              </a:path>
            </a:pathLst>
          </a:custGeom>
          <a:blipFill>
            <a:blip r:embed="rId8"/>
            <a:stretch>
              <a:fillRect l="0" t="0" r="0" b="0"/>
            </a:stretch>
          </a:blipFill>
        </p:spPr>
      </p:sp>
      <p:sp>
        <p:nvSpPr>
          <p:cNvPr name="TextBox 12" id="12"/>
          <p:cNvSpPr txBox="true"/>
          <p:nvPr/>
        </p:nvSpPr>
        <p:spPr>
          <a:xfrm rot="0">
            <a:off x="1028700" y="8615890"/>
            <a:ext cx="5279349" cy="320708"/>
          </a:xfrm>
          <a:prstGeom prst="rect">
            <a:avLst/>
          </a:prstGeom>
        </p:spPr>
        <p:txBody>
          <a:bodyPr anchor="t" rtlCol="false" tIns="0" lIns="0" bIns="0" rIns="0">
            <a:spAutoFit/>
          </a:bodyPr>
          <a:lstStyle/>
          <a:p>
            <a:pPr algn="l">
              <a:lnSpc>
                <a:spcPts val="2499"/>
              </a:lnSpc>
            </a:pPr>
            <a:r>
              <a:rPr lang="en-US" sz="2499">
                <a:solidFill>
                  <a:srgbClr val="FFFFFF"/>
                </a:solidFill>
                <a:latin typeface="Alibaba Sans"/>
                <a:ea typeface="Alibaba Sans"/>
                <a:cs typeface="Alibaba Sans"/>
                <a:sym typeface="Alibaba Sans"/>
              </a:rPr>
              <a:t>www.reallygreatsite.com</a:t>
            </a:r>
          </a:p>
        </p:txBody>
      </p:sp>
      <p:sp>
        <p:nvSpPr>
          <p:cNvPr name="TextBox 13" id="13"/>
          <p:cNvSpPr txBox="true"/>
          <p:nvPr/>
        </p:nvSpPr>
        <p:spPr>
          <a:xfrm rot="0">
            <a:off x="11979951" y="8615890"/>
            <a:ext cx="5279349" cy="320708"/>
          </a:xfrm>
          <a:prstGeom prst="rect">
            <a:avLst/>
          </a:prstGeom>
        </p:spPr>
        <p:txBody>
          <a:bodyPr anchor="t" rtlCol="false" tIns="0" lIns="0" bIns="0" rIns="0">
            <a:spAutoFit/>
          </a:bodyPr>
          <a:lstStyle/>
          <a:p>
            <a:pPr algn="r">
              <a:lnSpc>
                <a:spcPts val="2499"/>
              </a:lnSpc>
            </a:pPr>
            <a:r>
              <a:rPr lang="en-US" sz="2499">
                <a:solidFill>
                  <a:srgbClr val="FFFFFF"/>
                </a:solidFill>
                <a:latin typeface="Alibaba Sans"/>
                <a:ea typeface="Alibaba Sans"/>
                <a:cs typeface="Alibaba Sans"/>
                <a:sym typeface="Alibaba Sans"/>
              </a:rPr>
              <a:t>PAGE: 04</a:t>
            </a:r>
          </a:p>
        </p:txBody>
      </p:sp>
      <p:sp>
        <p:nvSpPr>
          <p:cNvPr name="TextBox 14" id="14"/>
          <p:cNvSpPr txBox="true"/>
          <p:nvPr/>
        </p:nvSpPr>
        <p:spPr>
          <a:xfrm rot="0">
            <a:off x="2127672" y="836653"/>
            <a:ext cx="13202489" cy="1219201"/>
          </a:xfrm>
          <a:prstGeom prst="rect">
            <a:avLst/>
          </a:prstGeom>
        </p:spPr>
        <p:txBody>
          <a:bodyPr anchor="t" rtlCol="false" tIns="0" lIns="0" bIns="0" rIns="0">
            <a:spAutoFit/>
          </a:bodyPr>
          <a:lstStyle/>
          <a:p>
            <a:pPr algn="l">
              <a:lnSpc>
                <a:spcPts val="4500"/>
              </a:lnSpc>
            </a:pPr>
            <a:r>
              <a:rPr lang="en-US" sz="4500" b="true">
                <a:solidFill>
                  <a:srgbClr val="60941A"/>
                </a:solidFill>
                <a:latin typeface="Telegraf Heavy"/>
                <a:ea typeface="Telegraf Heavy"/>
                <a:cs typeface="Telegraf Heavy"/>
                <a:sym typeface="Telegraf Heavy"/>
              </a:rPr>
              <a:t>MODULE 2 - DATA INTEGRATION AND PRE-PROCESSING </a:t>
            </a:r>
          </a:p>
        </p:txBody>
      </p:sp>
      <p:sp>
        <p:nvSpPr>
          <p:cNvPr name="TextBox 15" id="15"/>
          <p:cNvSpPr txBox="true"/>
          <p:nvPr/>
        </p:nvSpPr>
        <p:spPr>
          <a:xfrm rot="0">
            <a:off x="1302082" y="1979653"/>
            <a:ext cx="6800997" cy="679451"/>
          </a:xfrm>
          <a:prstGeom prst="rect">
            <a:avLst/>
          </a:prstGeom>
        </p:spPr>
        <p:txBody>
          <a:bodyPr anchor="t" rtlCol="false" tIns="0" lIns="0" bIns="0" rIns="0">
            <a:spAutoFit/>
          </a:bodyPr>
          <a:lstStyle/>
          <a:p>
            <a:pPr algn="ctr">
              <a:lnSpc>
                <a:spcPts val="5599"/>
              </a:lnSpc>
              <a:spcBef>
                <a:spcPct val="0"/>
              </a:spcBef>
            </a:pPr>
            <a:r>
              <a:rPr lang="en-US" b="true" sz="3999">
                <a:solidFill>
                  <a:srgbClr val="000000"/>
                </a:solidFill>
                <a:latin typeface="Alibaba Sans Bold"/>
                <a:ea typeface="Alibaba Sans Bold"/>
                <a:cs typeface="Alibaba Sans Bold"/>
                <a:sym typeface="Alibaba Sans Bold"/>
              </a:rPr>
              <a:t>DATA FLOW DIAGRAM</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2619" y="9426076"/>
            <a:ext cx="21449591" cy="2447365"/>
            <a:chOff x="0" y="0"/>
            <a:chExt cx="5649275" cy="644573"/>
          </a:xfrm>
        </p:grpSpPr>
        <p:sp>
          <p:nvSpPr>
            <p:cNvPr name="Freeform 3" id="3"/>
            <p:cNvSpPr/>
            <p:nvPr/>
          </p:nvSpPr>
          <p:spPr>
            <a:xfrm flipH="false" flipV="false" rot="0">
              <a:off x="0" y="0"/>
              <a:ext cx="5649275" cy="644573"/>
            </a:xfrm>
            <a:custGeom>
              <a:avLst/>
              <a:gdLst/>
              <a:ahLst/>
              <a:cxnLst/>
              <a:rect r="r" b="b" t="t" l="l"/>
              <a:pathLst>
                <a:path h="644573" w="5649275">
                  <a:moveTo>
                    <a:pt x="0" y="0"/>
                  </a:moveTo>
                  <a:lnTo>
                    <a:pt x="5649275" y="0"/>
                  </a:lnTo>
                  <a:lnTo>
                    <a:pt x="5649275" y="644573"/>
                  </a:lnTo>
                  <a:lnTo>
                    <a:pt x="0" y="644573"/>
                  </a:lnTo>
                  <a:close/>
                </a:path>
              </a:pathLst>
            </a:custGeom>
            <a:solidFill>
              <a:srgbClr val="E4F577"/>
            </a:solidFill>
          </p:spPr>
        </p:sp>
        <p:sp>
          <p:nvSpPr>
            <p:cNvPr name="TextBox 4" id="4"/>
            <p:cNvSpPr txBox="true"/>
            <p:nvPr/>
          </p:nvSpPr>
          <p:spPr>
            <a:xfrm>
              <a:off x="0" y="-38100"/>
              <a:ext cx="5649275" cy="68267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5400000">
            <a:off x="16445618" y="1279524"/>
            <a:ext cx="1064506" cy="562858"/>
          </a:xfrm>
          <a:custGeom>
            <a:avLst/>
            <a:gdLst/>
            <a:ahLst/>
            <a:cxnLst/>
            <a:rect r="r" b="b" t="t" l="l"/>
            <a:pathLst>
              <a:path h="562858" w="1064506">
                <a:moveTo>
                  <a:pt x="0" y="0"/>
                </a:moveTo>
                <a:lnTo>
                  <a:pt x="1064506" y="0"/>
                </a:lnTo>
                <a:lnTo>
                  <a:pt x="1064506" y="562858"/>
                </a:lnTo>
                <a:lnTo>
                  <a:pt x="0" y="5628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513158" y="481948"/>
            <a:ext cx="2278518" cy="2870225"/>
          </a:xfrm>
          <a:custGeom>
            <a:avLst/>
            <a:gdLst/>
            <a:ahLst/>
            <a:cxnLst/>
            <a:rect r="r" b="b" t="t" l="l"/>
            <a:pathLst>
              <a:path h="2870225" w="2278518">
                <a:moveTo>
                  <a:pt x="0" y="0"/>
                </a:moveTo>
                <a:lnTo>
                  <a:pt x="2278519" y="0"/>
                </a:lnTo>
                <a:lnTo>
                  <a:pt x="2278519" y="2870225"/>
                </a:lnTo>
                <a:lnTo>
                  <a:pt x="0" y="2870225"/>
                </a:lnTo>
                <a:lnTo>
                  <a:pt x="0" y="0"/>
                </a:lnTo>
                <a:close/>
              </a:path>
            </a:pathLst>
          </a:custGeom>
          <a:blipFill>
            <a:blip r:embed="rId4">
              <a:extLst>
                <a:ext uri="{96DAC541-7B7A-43D3-8B79-37D633B846F1}">
                  <asvg:svgBlip xmlns:asvg="http://schemas.microsoft.com/office/drawing/2016/SVG/main" r:embed="rId5"/>
                </a:ext>
              </a:extLst>
            </a:blip>
            <a:stretch>
              <a:fillRect l="0" t="0" r="-37109" b="0"/>
            </a:stretch>
          </a:blipFill>
        </p:spPr>
      </p:sp>
      <p:sp>
        <p:nvSpPr>
          <p:cNvPr name="Freeform 7" id="7"/>
          <p:cNvSpPr/>
          <p:nvPr/>
        </p:nvSpPr>
        <p:spPr>
          <a:xfrm flipH="false" flipV="false" rot="0">
            <a:off x="495247" y="4610047"/>
            <a:ext cx="533453" cy="533453"/>
          </a:xfrm>
          <a:custGeom>
            <a:avLst/>
            <a:gdLst/>
            <a:ahLst/>
            <a:cxnLst/>
            <a:rect r="r" b="b" t="t" l="l"/>
            <a:pathLst>
              <a:path h="533453" w="533453">
                <a:moveTo>
                  <a:pt x="0" y="0"/>
                </a:moveTo>
                <a:lnTo>
                  <a:pt x="533453" y="0"/>
                </a:lnTo>
                <a:lnTo>
                  <a:pt x="533453" y="533453"/>
                </a:lnTo>
                <a:lnTo>
                  <a:pt x="0" y="5334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761973" y="1709129"/>
            <a:ext cx="768154" cy="76815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577"/>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3493371" y="2946931"/>
            <a:ext cx="11301259" cy="5989667"/>
          </a:xfrm>
          <a:custGeom>
            <a:avLst/>
            <a:gdLst/>
            <a:ahLst/>
            <a:cxnLst/>
            <a:rect r="r" b="b" t="t" l="l"/>
            <a:pathLst>
              <a:path h="5989667" w="11301259">
                <a:moveTo>
                  <a:pt x="0" y="0"/>
                </a:moveTo>
                <a:lnTo>
                  <a:pt x="11301258" y="0"/>
                </a:lnTo>
                <a:lnTo>
                  <a:pt x="11301258" y="5989668"/>
                </a:lnTo>
                <a:lnTo>
                  <a:pt x="0" y="5989668"/>
                </a:lnTo>
                <a:lnTo>
                  <a:pt x="0" y="0"/>
                </a:lnTo>
                <a:close/>
              </a:path>
            </a:pathLst>
          </a:custGeom>
          <a:blipFill>
            <a:blip r:embed="rId8"/>
            <a:stretch>
              <a:fillRect l="0" t="0" r="0" b="0"/>
            </a:stretch>
          </a:blipFill>
        </p:spPr>
      </p:sp>
      <p:sp>
        <p:nvSpPr>
          <p:cNvPr name="TextBox 12" id="12"/>
          <p:cNvSpPr txBox="true"/>
          <p:nvPr/>
        </p:nvSpPr>
        <p:spPr>
          <a:xfrm rot="0">
            <a:off x="1028700" y="8615890"/>
            <a:ext cx="5279349" cy="320708"/>
          </a:xfrm>
          <a:prstGeom prst="rect">
            <a:avLst/>
          </a:prstGeom>
        </p:spPr>
        <p:txBody>
          <a:bodyPr anchor="t" rtlCol="false" tIns="0" lIns="0" bIns="0" rIns="0">
            <a:spAutoFit/>
          </a:bodyPr>
          <a:lstStyle/>
          <a:p>
            <a:pPr algn="l">
              <a:lnSpc>
                <a:spcPts val="2499"/>
              </a:lnSpc>
            </a:pPr>
            <a:r>
              <a:rPr lang="en-US" sz="2499">
                <a:solidFill>
                  <a:srgbClr val="FFFFFF"/>
                </a:solidFill>
                <a:latin typeface="Alibaba Sans"/>
                <a:ea typeface="Alibaba Sans"/>
                <a:cs typeface="Alibaba Sans"/>
                <a:sym typeface="Alibaba Sans"/>
              </a:rPr>
              <a:t>www.reallygreatsite.com</a:t>
            </a:r>
          </a:p>
        </p:txBody>
      </p:sp>
      <p:sp>
        <p:nvSpPr>
          <p:cNvPr name="TextBox 13" id="13"/>
          <p:cNvSpPr txBox="true"/>
          <p:nvPr/>
        </p:nvSpPr>
        <p:spPr>
          <a:xfrm rot="0">
            <a:off x="11979951" y="8615890"/>
            <a:ext cx="5279349" cy="320708"/>
          </a:xfrm>
          <a:prstGeom prst="rect">
            <a:avLst/>
          </a:prstGeom>
        </p:spPr>
        <p:txBody>
          <a:bodyPr anchor="t" rtlCol="false" tIns="0" lIns="0" bIns="0" rIns="0">
            <a:spAutoFit/>
          </a:bodyPr>
          <a:lstStyle/>
          <a:p>
            <a:pPr algn="r">
              <a:lnSpc>
                <a:spcPts val="2499"/>
              </a:lnSpc>
            </a:pPr>
            <a:r>
              <a:rPr lang="en-US" sz="2499">
                <a:solidFill>
                  <a:srgbClr val="FFFFFF"/>
                </a:solidFill>
                <a:latin typeface="Alibaba Sans"/>
                <a:ea typeface="Alibaba Sans"/>
                <a:cs typeface="Alibaba Sans"/>
                <a:sym typeface="Alibaba Sans"/>
              </a:rPr>
              <a:t>PAGE: 04</a:t>
            </a:r>
          </a:p>
        </p:txBody>
      </p:sp>
      <p:sp>
        <p:nvSpPr>
          <p:cNvPr name="TextBox 14" id="14"/>
          <p:cNvSpPr txBox="true"/>
          <p:nvPr/>
        </p:nvSpPr>
        <p:spPr>
          <a:xfrm rot="0">
            <a:off x="2127672" y="836653"/>
            <a:ext cx="13202489" cy="1219201"/>
          </a:xfrm>
          <a:prstGeom prst="rect">
            <a:avLst/>
          </a:prstGeom>
        </p:spPr>
        <p:txBody>
          <a:bodyPr anchor="t" rtlCol="false" tIns="0" lIns="0" bIns="0" rIns="0">
            <a:spAutoFit/>
          </a:bodyPr>
          <a:lstStyle/>
          <a:p>
            <a:pPr algn="l">
              <a:lnSpc>
                <a:spcPts val="4500"/>
              </a:lnSpc>
            </a:pPr>
            <a:r>
              <a:rPr lang="en-US" sz="4500" b="true">
                <a:solidFill>
                  <a:srgbClr val="60941A"/>
                </a:solidFill>
                <a:latin typeface="Telegraf Heavy"/>
                <a:ea typeface="Telegraf Heavy"/>
                <a:cs typeface="Telegraf Heavy"/>
                <a:sym typeface="Telegraf Heavy"/>
              </a:rPr>
              <a:t>MODULE 2 - DATA INTEGRATION AND PRE-PROCESSING </a:t>
            </a:r>
          </a:p>
        </p:txBody>
      </p:sp>
      <p:sp>
        <p:nvSpPr>
          <p:cNvPr name="TextBox 15" id="15"/>
          <p:cNvSpPr txBox="true"/>
          <p:nvPr/>
        </p:nvSpPr>
        <p:spPr>
          <a:xfrm rot="0">
            <a:off x="2127672" y="2099457"/>
            <a:ext cx="6800997" cy="679451"/>
          </a:xfrm>
          <a:prstGeom prst="rect">
            <a:avLst/>
          </a:prstGeom>
        </p:spPr>
        <p:txBody>
          <a:bodyPr anchor="t" rtlCol="false" tIns="0" lIns="0" bIns="0" rIns="0">
            <a:spAutoFit/>
          </a:bodyPr>
          <a:lstStyle/>
          <a:p>
            <a:pPr algn="ctr">
              <a:lnSpc>
                <a:spcPts val="5599"/>
              </a:lnSpc>
              <a:spcBef>
                <a:spcPct val="0"/>
              </a:spcBef>
            </a:pPr>
            <a:r>
              <a:rPr lang="en-US" b="true" sz="3999">
                <a:solidFill>
                  <a:srgbClr val="000000"/>
                </a:solidFill>
                <a:latin typeface="Alibaba Sans Bold"/>
                <a:ea typeface="Alibaba Sans Bold"/>
                <a:cs typeface="Alibaba Sans Bold"/>
                <a:sym typeface="Alibaba Sans Bold"/>
              </a:rPr>
              <a:t>OUTPUT SCREENSHOT: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4980782" y="11100"/>
            <a:ext cx="2278518" cy="2870225"/>
          </a:xfrm>
          <a:custGeom>
            <a:avLst/>
            <a:gdLst/>
            <a:ahLst/>
            <a:cxnLst/>
            <a:rect r="r" b="b" t="t" l="l"/>
            <a:pathLst>
              <a:path h="2870225" w="2278518">
                <a:moveTo>
                  <a:pt x="2278518" y="0"/>
                </a:moveTo>
                <a:lnTo>
                  <a:pt x="0" y="0"/>
                </a:lnTo>
                <a:lnTo>
                  <a:pt x="0" y="2870225"/>
                </a:lnTo>
                <a:lnTo>
                  <a:pt x="2278518" y="2870225"/>
                </a:lnTo>
                <a:lnTo>
                  <a:pt x="2278518" y="0"/>
                </a:lnTo>
                <a:close/>
              </a:path>
            </a:pathLst>
          </a:custGeom>
          <a:blipFill>
            <a:blip r:embed="rId2">
              <a:extLst>
                <a:ext uri="{96DAC541-7B7A-43D3-8B79-37D633B846F1}">
                  <asvg:svgBlip xmlns:asvg="http://schemas.microsoft.com/office/drawing/2016/SVG/main" r:embed="rId3"/>
                </a:ext>
              </a:extLst>
            </a:blip>
            <a:stretch>
              <a:fillRect l="0" t="0" r="-37109" b="0"/>
            </a:stretch>
          </a:blipFill>
        </p:spPr>
      </p:sp>
      <p:sp>
        <p:nvSpPr>
          <p:cNvPr name="Freeform 3" id="3"/>
          <p:cNvSpPr/>
          <p:nvPr/>
        </p:nvSpPr>
        <p:spPr>
          <a:xfrm flipH="false" flipV="false" rot="0">
            <a:off x="15432944" y="2095141"/>
            <a:ext cx="371455" cy="371455"/>
          </a:xfrm>
          <a:custGeom>
            <a:avLst/>
            <a:gdLst/>
            <a:ahLst/>
            <a:cxnLst/>
            <a:rect r="r" b="b" t="t" l="l"/>
            <a:pathLst>
              <a:path h="371455" w="371455">
                <a:moveTo>
                  <a:pt x="0" y="0"/>
                </a:moveTo>
                <a:lnTo>
                  <a:pt x="371454" y="0"/>
                </a:lnTo>
                <a:lnTo>
                  <a:pt x="371454" y="371455"/>
                </a:lnTo>
                <a:lnTo>
                  <a:pt x="0" y="3714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5048867" y="841213"/>
            <a:ext cx="768154" cy="768154"/>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577"/>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252619" y="9426076"/>
            <a:ext cx="21449591" cy="2447365"/>
            <a:chOff x="0" y="0"/>
            <a:chExt cx="5649275" cy="644573"/>
          </a:xfrm>
        </p:grpSpPr>
        <p:sp>
          <p:nvSpPr>
            <p:cNvPr name="Freeform 8" id="8"/>
            <p:cNvSpPr/>
            <p:nvPr/>
          </p:nvSpPr>
          <p:spPr>
            <a:xfrm flipH="false" flipV="false" rot="0">
              <a:off x="0" y="0"/>
              <a:ext cx="5649275" cy="644573"/>
            </a:xfrm>
            <a:custGeom>
              <a:avLst/>
              <a:gdLst/>
              <a:ahLst/>
              <a:cxnLst/>
              <a:rect r="r" b="b" t="t" l="l"/>
              <a:pathLst>
                <a:path h="644573" w="5649275">
                  <a:moveTo>
                    <a:pt x="0" y="0"/>
                  </a:moveTo>
                  <a:lnTo>
                    <a:pt x="5649275" y="0"/>
                  </a:lnTo>
                  <a:lnTo>
                    <a:pt x="5649275" y="644573"/>
                  </a:lnTo>
                  <a:lnTo>
                    <a:pt x="0" y="644573"/>
                  </a:lnTo>
                  <a:close/>
                </a:path>
              </a:pathLst>
            </a:custGeom>
            <a:solidFill>
              <a:srgbClr val="E4F577"/>
            </a:solidFill>
          </p:spPr>
        </p:sp>
        <p:sp>
          <p:nvSpPr>
            <p:cNvPr name="TextBox 9" id="9"/>
            <p:cNvSpPr txBox="true"/>
            <p:nvPr/>
          </p:nvSpPr>
          <p:spPr>
            <a:xfrm>
              <a:off x="0" y="-38100"/>
              <a:ext cx="5649275" cy="682673"/>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7419329" y="-1704510"/>
            <a:ext cx="10889801" cy="5285710"/>
          </a:xfrm>
          <a:custGeom>
            <a:avLst/>
            <a:gdLst/>
            <a:ahLst/>
            <a:cxnLst/>
            <a:rect r="r" b="b" t="t" l="l"/>
            <a:pathLst>
              <a:path h="5285710" w="10889801">
                <a:moveTo>
                  <a:pt x="0" y="0"/>
                </a:moveTo>
                <a:lnTo>
                  <a:pt x="10889801" y="0"/>
                </a:lnTo>
                <a:lnTo>
                  <a:pt x="10889801" y="5285709"/>
                </a:lnTo>
                <a:lnTo>
                  <a:pt x="0" y="5285709"/>
                </a:lnTo>
                <a:lnTo>
                  <a:pt x="0" y="0"/>
                </a:lnTo>
                <a:close/>
              </a:path>
            </a:pathLst>
          </a:custGeom>
          <a:blipFill>
            <a:blip r:embed="rId6"/>
            <a:stretch>
              <a:fillRect l="0" t="0" r="-24191" b="0"/>
            </a:stretch>
          </a:blipFill>
        </p:spPr>
      </p:sp>
      <p:sp>
        <p:nvSpPr>
          <p:cNvPr name="TextBox 11" id="11"/>
          <p:cNvSpPr txBox="true"/>
          <p:nvPr/>
        </p:nvSpPr>
        <p:spPr>
          <a:xfrm rot="0">
            <a:off x="11979951" y="8615890"/>
            <a:ext cx="5279349" cy="320708"/>
          </a:xfrm>
          <a:prstGeom prst="rect">
            <a:avLst/>
          </a:prstGeom>
        </p:spPr>
        <p:txBody>
          <a:bodyPr anchor="t" rtlCol="false" tIns="0" lIns="0" bIns="0" rIns="0">
            <a:spAutoFit/>
          </a:bodyPr>
          <a:lstStyle/>
          <a:p>
            <a:pPr algn="r">
              <a:lnSpc>
                <a:spcPts val="2499"/>
              </a:lnSpc>
            </a:pPr>
            <a:r>
              <a:rPr lang="en-US" sz="2499">
                <a:solidFill>
                  <a:srgbClr val="FFFFFF"/>
                </a:solidFill>
                <a:latin typeface="Alibaba Sans"/>
                <a:ea typeface="Alibaba Sans"/>
                <a:cs typeface="Alibaba Sans"/>
                <a:sym typeface="Alibaba Sans"/>
              </a:rPr>
              <a:t>PAGE: 08</a:t>
            </a:r>
          </a:p>
        </p:txBody>
      </p:sp>
      <p:sp>
        <p:nvSpPr>
          <p:cNvPr name="TextBox 12" id="12"/>
          <p:cNvSpPr txBox="true"/>
          <p:nvPr/>
        </p:nvSpPr>
        <p:spPr>
          <a:xfrm rot="0">
            <a:off x="916119" y="3236545"/>
            <a:ext cx="16070125" cy="5324475"/>
          </a:xfrm>
          <a:prstGeom prst="rect">
            <a:avLst/>
          </a:prstGeom>
        </p:spPr>
        <p:txBody>
          <a:bodyPr anchor="t" rtlCol="false" tIns="0" lIns="0" bIns="0" rIns="0">
            <a:spAutoFit/>
          </a:bodyPr>
          <a:lstStyle/>
          <a:p>
            <a:pPr algn="just">
              <a:lnSpc>
                <a:spcPts val="4200"/>
              </a:lnSpc>
              <a:spcBef>
                <a:spcPct val="0"/>
              </a:spcBef>
            </a:pPr>
            <a:r>
              <a:rPr lang="en-US" sz="3000">
                <a:solidFill>
                  <a:srgbClr val="000000"/>
                </a:solidFill>
                <a:latin typeface="Alibaba Sans"/>
                <a:ea typeface="Alibaba Sans"/>
                <a:cs typeface="Alibaba Sans"/>
                <a:sym typeface="Alibaba Sans"/>
              </a:rPr>
              <a:t>1.</a:t>
            </a:r>
            <a:r>
              <a:rPr lang="en-US" b="true" sz="3000">
                <a:solidFill>
                  <a:srgbClr val="000000"/>
                </a:solidFill>
                <a:latin typeface="Alibaba Sans Bold"/>
                <a:ea typeface="Alibaba Sans Bold"/>
                <a:cs typeface="Alibaba Sans Bold"/>
                <a:sym typeface="Alibaba Sans Bold"/>
              </a:rPr>
              <a:t>Select Relevant Fea</a:t>
            </a:r>
            <a:r>
              <a:rPr lang="en-US" b="true" sz="3000">
                <a:solidFill>
                  <a:srgbClr val="000000"/>
                </a:solidFill>
                <a:latin typeface="Alibaba Sans Bold"/>
                <a:ea typeface="Alibaba Sans Bold"/>
                <a:cs typeface="Alibaba Sans Bold"/>
                <a:sym typeface="Alibaba Sans Bold"/>
              </a:rPr>
              <a:t>tures</a:t>
            </a:r>
            <a:r>
              <a:rPr lang="en-US" sz="3000">
                <a:solidFill>
                  <a:srgbClr val="000000"/>
                </a:solidFill>
                <a:latin typeface="Alibaba Sans"/>
                <a:ea typeface="Alibaba Sans"/>
                <a:cs typeface="Alibaba Sans"/>
                <a:sym typeface="Alibaba Sans"/>
              </a:rPr>
              <a:t>:</a:t>
            </a:r>
            <a:r>
              <a:rPr lang="en-US" sz="3000">
                <a:solidFill>
                  <a:srgbClr val="000000"/>
                </a:solidFill>
                <a:latin typeface="Alibaba Sans"/>
                <a:ea typeface="Alibaba Sans"/>
                <a:cs typeface="Alibaba Sans"/>
                <a:sym typeface="Alibaba Sans"/>
              </a:rPr>
              <a:t> Choose important features like 'Hour' and </a:t>
            </a:r>
            <a:r>
              <a:rPr lang="en-US" sz="3000">
                <a:solidFill>
                  <a:srgbClr val="000000"/>
                </a:solidFill>
                <a:latin typeface="Alibaba Sans"/>
                <a:ea typeface="Alibaba Sans"/>
                <a:cs typeface="Alibaba Sans"/>
                <a:sym typeface="Alibaba Sans"/>
              </a:rPr>
              <a:t>the target variable 'energy_consumed' for the model.</a:t>
            </a:r>
          </a:p>
          <a:p>
            <a:pPr algn="just">
              <a:lnSpc>
                <a:spcPts val="4200"/>
              </a:lnSpc>
              <a:spcBef>
                <a:spcPct val="0"/>
              </a:spcBef>
            </a:pPr>
            <a:r>
              <a:rPr lang="en-US" sz="3000">
                <a:solidFill>
                  <a:srgbClr val="000000"/>
                </a:solidFill>
                <a:latin typeface="Alibaba Sans"/>
                <a:ea typeface="Alibaba Sans"/>
                <a:cs typeface="Alibaba Sans"/>
                <a:sym typeface="Alibaba Sans"/>
              </a:rPr>
              <a:t>2.</a:t>
            </a:r>
            <a:r>
              <a:rPr lang="en-US" b="true" sz="3000">
                <a:solidFill>
                  <a:srgbClr val="000000"/>
                </a:solidFill>
                <a:latin typeface="Alibaba Sans Bold"/>
                <a:ea typeface="Alibaba Sans Bold"/>
                <a:cs typeface="Alibaba Sans Bold"/>
                <a:sym typeface="Alibaba Sans Bold"/>
              </a:rPr>
              <a:t>Split Data</a:t>
            </a:r>
            <a:r>
              <a:rPr lang="en-US" sz="3000">
                <a:solidFill>
                  <a:srgbClr val="000000"/>
                </a:solidFill>
                <a:latin typeface="Alibaba Sans"/>
                <a:ea typeface="Alibaba Sans"/>
                <a:cs typeface="Alibaba Sans"/>
                <a:sym typeface="Alibaba Sans"/>
              </a:rPr>
              <a:t>: Divide</a:t>
            </a:r>
            <a:r>
              <a:rPr lang="en-US" sz="3000">
                <a:solidFill>
                  <a:srgbClr val="000000"/>
                </a:solidFill>
                <a:latin typeface="Alibaba Sans"/>
                <a:ea typeface="Alibaba Sans"/>
                <a:cs typeface="Alibaba Sans"/>
                <a:sym typeface="Alibaba Sans"/>
              </a:rPr>
              <a:t> the dataset in</a:t>
            </a:r>
            <a:r>
              <a:rPr lang="en-US" sz="3000">
                <a:solidFill>
                  <a:srgbClr val="000000"/>
                </a:solidFill>
                <a:latin typeface="Alibaba Sans"/>
                <a:ea typeface="Alibaba Sans"/>
                <a:cs typeface="Alibaba Sans"/>
                <a:sym typeface="Alibaba Sans"/>
              </a:rPr>
              <a:t>to training and testing se</a:t>
            </a:r>
            <a:r>
              <a:rPr lang="en-US" sz="3000">
                <a:solidFill>
                  <a:srgbClr val="000000"/>
                </a:solidFill>
                <a:latin typeface="Alibaba Sans"/>
                <a:ea typeface="Alibaba Sans"/>
                <a:cs typeface="Alibaba Sans"/>
                <a:sym typeface="Alibaba Sans"/>
              </a:rPr>
              <a:t>ts</a:t>
            </a:r>
            <a:r>
              <a:rPr lang="en-US" sz="3000">
                <a:solidFill>
                  <a:srgbClr val="000000"/>
                </a:solidFill>
                <a:latin typeface="Alibaba Sans"/>
                <a:ea typeface="Alibaba Sans"/>
                <a:cs typeface="Alibaba Sans"/>
                <a:sym typeface="Alibaba Sans"/>
              </a:rPr>
              <a:t> for model evaluation.</a:t>
            </a:r>
          </a:p>
          <a:p>
            <a:pPr algn="just">
              <a:lnSpc>
                <a:spcPts val="4200"/>
              </a:lnSpc>
            </a:pPr>
            <a:r>
              <a:rPr lang="en-US" sz="3000">
                <a:solidFill>
                  <a:srgbClr val="000000"/>
                </a:solidFill>
                <a:latin typeface="Alibaba Sans"/>
                <a:ea typeface="Alibaba Sans"/>
                <a:cs typeface="Alibaba Sans"/>
                <a:sym typeface="Alibaba Sans"/>
              </a:rPr>
              <a:t>3.</a:t>
            </a:r>
            <a:r>
              <a:rPr lang="en-US" b="true" sz="3000">
                <a:solidFill>
                  <a:srgbClr val="000000"/>
                </a:solidFill>
                <a:latin typeface="Alibaba Sans Bold"/>
                <a:ea typeface="Alibaba Sans Bold"/>
                <a:cs typeface="Alibaba Sans Bold"/>
                <a:sym typeface="Alibaba Sans Bold"/>
              </a:rPr>
              <a:t>Train XGBoost Model</a:t>
            </a:r>
            <a:r>
              <a:rPr lang="en-US" sz="3000">
                <a:solidFill>
                  <a:srgbClr val="000000"/>
                </a:solidFill>
                <a:latin typeface="Alibaba Sans"/>
                <a:ea typeface="Alibaba Sans"/>
                <a:cs typeface="Alibaba Sans"/>
                <a:sym typeface="Alibaba Sans"/>
              </a:rPr>
              <a:t>: Build</a:t>
            </a:r>
            <a:r>
              <a:rPr lang="en-US" sz="3000">
                <a:solidFill>
                  <a:srgbClr val="000000"/>
                </a:solidFill>
                <a:latin typeface="Alibaba Sans"/>
                <a:ea typeface="Alibaba Sans"/>
                <a:cs typeface="Alibaba Sans"/>
                <a:sym typeface="Alibaba Sans"/>
              </a:rPr>
              <a:t> </a:t>
            </a:r>
            <a:r>
              <a:rPr lang="en-US" sz="3000">
                <a:solidFill>
                  <a:srgbClr val="000000"/>
                </a:solidFill>
                <a:latin typeface="Alibaba Sans"/>
                <a:ea typeface="Alibaba Sans"/>
                <a:cs typeface="Alibaba Sans"/>
                <a:sym typeface="Alibaba Sans"/>
              </a:rPr>
              <a:t>a</a:t>
            </a:r>
            <a:r>
              <a:rPr lang="en-US" sz="3000">
                <a:solidFill>
                  <a:srgbClr val="000000"/>
                </a:solidFill>
                <a:latin typeface="Alibaba Sans"/>
                <a:ea typeface="Alibaba Sans"/>
                <a:cs typeface="Alibaba Sans"/>
                <a:sym typeface="Alibaba Sans"/>
              </a:rPr>
              <a:t>n </a:t>
            </a:r>
            <a:r>
              <a:rPr lang="en-US" sz="3000">
                <a:solidFill>
                  <a:srgbClr val="000000"/>
                </a:solidFill>
                <a:latin typeface="Alibaba Sans"/>
                <a:ea typeface="Alibaba Sans"/>
                <a:cs typeface="Alibaba Sans"/>
                <a:sym typeface="Alibaba Sans"/>
              </a:rPr>
              <a:t>XGBo</a:t>
            </a:r>
            <a:r>
              <a:rPr lang="en-US" sz="3000">
                <a:solidFill>
                  <a:srgbClr val="000000"/>
                </a:solidFill>
                <a:latin typeface="Alibaba Sans"/>
                <a:ea typeface="Alibaba Sans"/>
                <a:cs typeface="Alibaba Sans"/>
                <a:sym typeface="Alibaba Sans"/>
              </a:rPr>
              <a:t>ost</a:t>
            </a:r>
            <a:r>
              <a:rPr lang="en-US" sz="3000">
                <a:solidFill>
                  <a:srgbClr val="000000"/>
                </a:solidFill>
                <a:latin typeface="Alibaba Sans"/>
                <a:ea typeface="Alibaba Sans"/>
                <a:cs typeface="Alibaba Sans"/>
                <a:sym typeface="Alibaba Sans"/>
              </a:rPr>
              <a:t> regress</a:t>
            </a:r>
            <a:r>
              <a:rPr lang="en-US" sz="3000">
                <a:solidFill>
                  <a:srgbClr val="000000"/>
                </a:solidFill>
                <a:latin typeface="Alibaba Sans"/>
                <a:ea typeface="Alibaba Sans"/>
                <a:cs typeface="Alibaba Sans"/>
                <a:sym typeface="Alibaba Sans"/>
              </a:rPr>
              <a:t>ion</a:t>
            </a:r>
            <a:r>
              <a:rPr lang="en-US" sz="3000">
                <a:solidFill>
                  <a:srgbClr val="000000"/>
                </a:solidFill>
                <a:latin typeface="Alibaba Sans"/>
                <a:ea typeface="Alibaba Sans"/>
                <a:cs typeface="Alibaba Sans"/>
                <a:sym typeface="Alibaba Sans"/>
              </a:rPr>
              <a:t> model using the training data to predict energy consump</a:t>
            </a:r>
            <a:r>
              <a:rPr lang="en-US" sz="3000">
                <a:solidFill>
                  <a:srgbClr val="000000"/>
                </a:solidFill>
                <a:latin typeface="Alibaba Sans"/>
                <a:ea typeface="Alibaba Sans"/>
                <a:cs typeface="Alibaba Sans"/>
                <a:sym typeface="Alibaba Sans"/>
              </a:rPr>
              <a:t>tion.</a:t>
            </a:r>
          </a:p>
          <a:p>
            <a:pPr algn="just">
              <a:lnSpc>
                <a:spcPts val="4200"/>
              </a:lnSpc>
              <a:spcBef>
                <a:spcPct val="0"/>
              </a:spcBef>
            </a:pPr>
            <a:r>
              <a:rPr lang="en-US" sz="3000">
                <a:solidFill>
                  <a:srgbClr val="000000"/>
                </a:solidFill>
                <a:latin typeface="Alibaba Sans"/>
                <a:ea typeface="Alibaba Sans"/>
                <a:cs typeface="Alibaba Sans"/>
                <a:sym typeface="Alibaba Sans"/>
              </a:rPr>
              <a:t>4.</a:t>
            </a:r>
            <a:r>
              <a:rPr lang="en-US" b="true" sz="3000">
                <a:solidFill>
                  <a:srgbClr val="000000"/>
                </a:solidFill>
                <a:latin typeface="Alibaba Sans Bold"/>
                <a:ea typeface="Alibaba Sans Bold"/>
                <a:cs typeface="Alibaba Sans Bold"/>
                <a:sym typeface="Alibaba Sans Bold"/>
              </a:rPr>
              <a:t>Evaluate Model</a:t>
            </a:r>
            <a:r>
              <a:rPr lang="en-US" sz="3000">
                <a:solidFill>
                  <a:srgbClr val="000000"/>
                </a:solidFill>
                <a:latin typeface="Alibaba Sans"/>
                <a:ea typeface="Alibaba Sans"/>
                <a:cs typeface="Alibaba Sans"/>
                <a:sym typeface="Alibaba Sans"/>
              </a:rPr>
              <a:t>: As</a:t>
            </a:r>
            <a:r>
              <a:rPr lang="en-US" sz="3000">
                <a:solidFill>
                  <a:srgbClr val="000000"/>
                </a:solidFill>
                <a:latin typeface="Alibaba Sans"/>
                <a:ea typeface="Alibaba Sans"/>
                <a:cs typeface="Alibaba Sans"/>
                <a:sym typeface="Alibaba Sans"/>
              </a:rPr>
              <a:t>se</a:t>
            </a:r>
            <a:r>
              <a:rPr lang="en-US" sz="3000">
                <a:solidFill>
                  <a:srgbClr val="000000"/>
                </a:solidFill>
                <a:latin typeface="Alibaba Sans"/>
                <a:ea typeface="Alibaba Sans"/>
                <a:cs typeface="Alibaba Sans"/>
                <a:sym typeface="Alibaba Sans"/>
              </a:rPr>
              <a:t>ss mo</a:t>
            </a:r>
            <a:r>
              <a:rPr lang="en-US" sz="3000">
                <a:solidFill>
                  <a:srgbClr val="000000"/>
                </a:solidFill>
                <a:latin typeface="Alibaba Sans"/>
                <a:ea typeface="Alibaba Sans"/>
                <a:cs typeface="Alibaba Sans"/>
                <a:sym typeface="Alibaba Sans"/>
              </a:rPr>
              <a:t>d</a:t>
            </a:r>
            <a:r>
              <a:rPr lang="en-US" sz="3000">
                <a:solidFill>
                  <a:srgbClr val="000000"/>
                </a:solidFill>
                <a:latin typeface="Alibaba Sans"/>
                <a:ea typeface="Alibaba Sans"/>
                <a:cs typeface="Alibaba Sans"/>
                <a:sym typeface="Alibaba Sans"/>
              </a:rPr>
              <a:t>el</a:t>
            </a:r>
            <a:r>
              <a:rPr lang="en-US" sz="3000">
                <a:solidFill>
                  <a:srgbClr val="000000"/>
                </a:solidFill>
                <a:latin typeface="Alibaba Sans"/>
                <a:ea typeface="Alibaba Sans"/>
                <a:cs typeface="Alibaba Sans"/>
                <a:sym typeface="Alibaba Sans"/>
              </a:rPr>
              <a:t> </a:t>
            </a:r>
            <a:r>
              <a:rPr lang="en-US" sz="3000">
                <a:solidFill>
                  <a:srgbClr val="000000"/>
                </a:solidFill>
                <a:latin typeface="Alibaba Sans"/>
                <a:ea typeface="Alibaba Sans"/>
                <a:cs typeface="Alibaba Sans"/>
                <a:sym typeface="Alibaba Sans"/>
              </a:rPr>
              <a:t>p</a:t>
            </a:r>
            <a:r>
              <a:rPr lang="en-US" sz="3000">
                <a:solidFill>
                  <a:srgbClr val="000000"/>
                </a:solidFill>
                <a:latin typeface="Alibaba Sans"/>
                <a:ea typeface="Alibaba Sans"/>
                <a:cs typeface="Alibaba Sans"/>
                <a:sym typeface="Alibaba Sans"/>
              </a:rPr>
              <a:t>er</a:t>
            </a:r>
            <a:r>
              <a:rPr lang="en-US" sz="3000">
                <a:solidFill>
                  <a:srgbClr val="000000"/>
                </a:solidFill>
                <a:latin typeface="Alibaba Sans"/>
                <a:ea typeface="Alibaba Sans"/>
                <a:cs typeface="Alibaba Sans"/>
                <a:sym typeface="Alibaba Sans"/>
              </a:rPr>
              <a:t>formanc</a:t>
            </a:r>
            <a:r>
              <a:rPr lang="en-US" sz="3000">
                <a:solidFill>
                  <a:srgbClr val="000000"/>
                </a:solidFill>
                <a:latin typeface="Alibaba Sans"/>
                <a:ea typeface="Alibaba Sans"/>
                <a:cs typeface="Alibaba Sans"/>
                <a:sym typeface="Alibaba Sans"/>
              </a:rPr>
              <a:t>e using metrics like RMSE (Root Mean Squared Error) and R² scores to determine accuracy.</a:t>
            </a:r>
          </a:p>
          <a:p>
            <a:pPr algn="just">
              <a:lnSpc>
                <a:spcPts val="4200"/>
              </a:lnSpc>
              <a:spcBef>
                <a:spcPct val="0"/>
              </a:spcBef>
            </a:pPr>
            <a:r>
              <a:rPr lang="en-US" sz="3000">
                <a:solidFill>
                  <a:srgbClr val="000000"/>
                </a:solidFill>
                <a:latin typeface="Alibaba Sans"/>
                <a:ea typeface="Alibaba Sans"/>
                <a:cs typeface="Alibaba Sans"/>
                <a:sym typeface="Alibaba Sans"/>
              </a:rPr>
              <a:t>5.</a:t>
            </a:r>
            <a:r>
              <a:rPr lang="en-US" b="true" sz="3000">
                <a:solidFill>
                  <a:srgbClr val="000000"/>
                </a:solidFill>
                <a:latin typeface="Alibaba Sans Bold"/>
                <a:ea typeface="Alibaba Sans Bold"/>
                <a:cs typeface="Alibaba Sans Bold"/>
                <a:sym typeface="Alibaba Sans Bold"/>
              </a:rPr>
              <a:t>Highlight Energy Consumption:</a:t>
            </a:r>
            <a:r>
              <a:rPr lang="en-US" sz="3000">
                <a:solidFill>
                  <a:srgbClr val="000000"/>
                </a:solidFill>
                <a:latin typeface="Alibaba Sans"/>
                <a:ea typeface="Alibaba Sans"/>
                <a:cs typeface="Alibaba Sans"/>
                <a:sym typeface="Alibaba Sans"/>
              </a:rPr>
              <a:t> An</a:t>
            </a:r>
            <a:r>
              <a:rPr lang="en-US" sz="3000">
                <a:solidFill>
                  <a:srgbClr val="000000"/>
                </a:solidFill>
                <a:latin typeface="Alibaba Sans"/>
                <a:ea typeface="Alibaba Sans"/>
                <a:cs typeface="Alibaba Sans"/>
                <a:sym typeface="Alibaba Sans"/>
              </a:rPr>
              <a:t>a</a:t>
            </a:r>
            <a:r>
              <a:rPr lang="en-US" sz="3000">
                <a:solidFill>
                  <a:srgbClr val="000000"/>
                </a:solidFill>
                <a:latin typeface="Alibaba Sans"/>
                <a:ea typeface="Alibaba Sans"/>
                <a:cs typeface="Alibaba Sans"/>
                <a:sym typeface="Alibaba Sans"/>
              </a:rPr>
              <a:t>lyz</a:t>
            </a:r>
            <a:r>
              <a:rPr lang="en-US" sz="3000">
                <a:solidFill>
                  <a:srgbClr val="000000"/>
                </a:solidFill>
                <a:latin typeface="Alibaba Sans"/>
                <a:ea typeface="Alibaba Sans"/>
                <a:cs typeface="Alibaba Sans"/>
                <a:sym typeface="Alibaba Sans"/>
              </a:rPr>
              <a:t>e and s</a:t>
            </a:r>
            <a:r>
              <a:rPr lang="en-US" sz="3000">
                <a:solidFill>
                  <a:srgbClr val="000000"/>
                </a:solidFill>
                <a:latin typeface="Alibaba Sans"/>
                <a:ea typeface="Alibaba Sans"/>
                <a:cs typeface="Alibaba Sans"/>
                <a:sym typeface="Alibaba Sans"/>
              </a:rPr>
              <a:t>umm</a:t>
            </a:r>
            <a:r>
              <a:rPr lang="en-US" sz="3000">
                <a:solidFill>
                  <a:srgbClr val="000000"/>
                </a:solidFill>
                <a:latin typeface="Alibaba Sans"/>
                <a:ea typeface="Alibaba Sans"/>
                <a:cs typeface="Alibaba Sans"/>
                <a:sym typeface="Alibaba Sans"/>
              </a:rPr>
              <a:t>a</a:t>
            </a:r>
            <a:r>
              <a:rPr lang="en-US" sz="3000">
                <a:solidFill>
                  <a:srgbClr val="000000"/>
                </a:solidFill>
                <a:latin typeface="Alibaba Sans"/>
                <a:ea typeface="Alibaba Sans"/>
                <a:cs typeface="Alibaba Sans"/>
                <a:sym typeface="Alibaba Sans"/>
              </a:rPr>
              <a:t>rize the total energy consumed per device across different time intervals for real-time insights and monitoring.</a:t>
            </a:r>
          </a:p>
          <a:p>
            <a:pPr algn="just">
              <a:lnSpc>
                <a:spcPts val="4200"/>
              </a:lnSpc>
              <a:spcBef>
                <a:spcPct val="0"/>
              </a:spcBef>
            </a:pPr>
          </a:p>
        </p:txBody>
      </p:sp>
      <p:sp>
        <p:nvSpPr>
          <p:cNvPr name="TextBox 13" id="13"/>
          <p:cNvSpPr txBox="true"/>
          <p:nvPr/>
        </p:nvSpPr>
        <p:spPr>
          <a:xfrm rot="0">
            <a:off x="1028700" y="1066800"/>
            <a:ext cx="12927273" cy="1219201"/>
          </a:xfrm>
          <a:prstGeom prst="rect">
            <a:avLst/>
          </a:prstGeom>
        </p:spPr>
        <p:txBody>
          <a:bodyPr anchor="t" rtlCol="false" tIns="0" lIns="0" bIns="0" rIns="0">
            <a:spAutoFit/>
          </a:bodyPr>
          <a:lstStyle/>
          <a:p>
            <a:pPr algn="l">
              <a:lnSpc>
                <a:spcPts val="4500"/>
              </a:lnSpc>
            </a:pPr>
            <a:r>
              <a:rPr lang="en-US" sz="4500" b="true">
                <a:solidFill>
                  <a:srgbClr val="60941A"/>
                </a:solidFill>
                <a:latin typeface="Telegraf Heavy"/>
                <a:ea typeface="Telegraf Heavy"/>
                <a:cs typeface="Telegraf Heavy"/>
                <a:sym typeface="Telegraf Heavy"/>
              </a:rPr>
              <a:t>MODULE 3 - DATA PROCESSING AND REAL-TIME INSIGHTS</a:t>
            </a:r>
          </a:p>
        </p:txBody>
      </p:sp>
      <p:sp>
        <p:nvSpPr>
          <p:cNvPr name="TextBox 14" id="14"/>
          <p:cNvSpPr txBox="true"/>
          <p:nvPr/>
        </p:nvSpPr>
        <p:spPr>
          <a:xfrm rot="0">
            <a:off x="803539" y="2416785"/>
            <a:ext cx="3911431" cy="679451"/>
          </a:xfrm>
          <a:prstGeom prst="rect">
            <a:avLst/>
          </a:prstGeom>
        </p:spPr>
        <p:txBody>
          <a:bodyPr anchor="t" rtlCol="false" tIns="0" lIns="0" bIns="0" rIns="0">
            <a:spAutoFit/>
          </a:bodyPr>
          <a:lstStyle/>
          <a:p>
            <a:pPr algn="ctr">
              <a:lnSpc>
                <a:spcPts val="5599"/>
              </a:lnSpc>
              <a:spcBef>
                <a:spcPct val="0"/>
              </a:spcBef>
            </a:pPr>
            <a:r>
              <a:rPr lang="en-US" b="true" sz="3999">
                <a:solidFill>
                  <a:srgbClr val="000000"/>
                </a:solidFill>
                <a:latin typeface="Alibaba Sans Bold"/>
                <a:ea typeface="Alibaba Sans Bold"/>
                <a:cs typeface="Alibaba Sans Bold"/>
                <a:sym typeface="Alibaba Sans Bold"/>
              </a:rPr>
              <a:t>ALGORITHM: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066800"/>
            <a:ext cx="12734559" cy="1492253"/>
          </a:xfrm>
          <a:prstGeom prst="rect">
            <a:avLst/>
          </a:prstGeom>
        </p:spPr>
        <p:txBody>
          <a:bodyPr anchor="t" rtlCol="false" tIns="0" lIns="0" bIns="0" rIns="0">
            <a:spAutoFit/>
          </a:bodyPr>
          <a:lstStyle/>
          <a:p>
            <a:pPr algn="l">
              <a:lnSpc>
                <a:spcPts val="5500"/>
              </a:lnSpc>
            </a:pPr>
            <a:r>
              <a:rPr lang="en-US" sz="5500" b="true">
                <a:solidFill>
                  <a:srgbClr val="60941A"/>
                </a:solidFill>
                <a:latin typeface="Telegraf Heavy"/>
                <a:ea typeface="Telegraf Heavy"/>
                <a:cs typeface="Telegraf Heavy"/>
                <a:sym typeface="Telegraf Heavy"/>
              </a:rPr>
              <a:t>PROBLEM STATEMENT AND MOTIVATION</a:t>
            </a:r>
          </a:p>
        </p:txBody>
      </p:sp>
      <p:sp>
        <p:nvSpPr>
          <p:cNvPr name="Freeform 3" id="3"/>
          <p:cNvSpPr/>
          <p:nvPr/>
        </p:nvSpPr>
        <p:spPr>
          <a:xfrm flipH="true" flipV="false" rot="0">
            <a:off x="15140811" y="1031483"/>
            <a:ext cx="2278518" cy="2870225"/>
          </a:xfrm>
          <a:custGeom>
            <a:avLst/>
            <a:gdLst/>
            <a:ahLst/>
            <a:cxnLst/>
            <a:rect r="r" b="b" t="t" l="l"/>
            <a:pathLst>
              <a:path h="2870225" w="2278518">
                <a:moveTo>
                  <a:pt x="2278518" y="0"/>
                </a:moveTo>
                <a:lnTo>
                  <a:pt x="0" y="0"/>
                </a:lnTo>
                <a:lnTo>
                  <a:pt x="0" y="2870225"/>
                </a:lnTo>
                <a:lnTo>
                  <a:pt x="2278518" y="2870225"/>
                </a:lnTo>
                <a:lnTo>
                  <a:pt x="2278518" y="0"/>
                </a:lnTo>
                <a:close/>
              </a:path>
            </a:pathLst>
          </a:custGeom>
          <a:blipFill>
            <a:blip r:embed="rId2">
              <a:extLst>
                <a:ext uri="{96DAC541-7B7A-43D3-8B79-37D633B846F1}">
                  <asvg:svgBlip xmlns:asvg="http://schemas.microsoft.com/office/drawing/2016/SVG/main" r:embed="rId3"/>
                </a:ext>
              </a:extLst>
            </a:blip>
            <a:stretch>
              <a:fillRect l="0" t="0" r="-37109" b="0"/>
            </a:stretch>
          </a:blipFill>
        </p:spPr>
      </p:sp>
      <p:sp>
        <p:nvSpPr>
          <p:cNvPr name="Freeform 4" id="4"/>
          <p:cNvSpPr/>
          <p:nvPr/>
        </p:nvSpPr>
        <p:spPr>
          <a:xfrm flipH="false" flipV="false" rot="0">
            <a:off x="14955084" y="3395472"/>
            <a:ext cx="371455" cy="371455"/>
          </a:xfrm>
          <a:custGeom>
            <a:avLst/>
            <a:gdLst/>
            <a:ahLst/>
            <a:cxnLst/>
            <a:rect r="r" b="b" t="t" l="l"/>
            <a:pathLst>
              <a:path h="371455" w="371455">
                <a:moveTo>
                  <a:pt x="0" y="0"/>
                </a:moveTo>
                <a:lnTo>
                  <a:pt x="371454" y="0"/>
                </a:lnTo>
                <a:lnTo>
                  <a:pt x="371454" y="371455"/>
                </a:lnTo>
                <a:lnTo>
                  <a:pt x="0" y="3714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3851472" y="1698442"/>
            <a:ext cx="768154" cy="76815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577"/>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52619" y="9426076"/>
            <a:ext cx="21449591" cy="2447365"/>
            <a:chOff x="0" y="0"/>
            <a:chExt cx="5649275" cy="644573"/>
          </a:xfrm>
        </p:grpSpPr>
        <p:sp>
          <p:nvSpPr>
            <p:cNvPr name="Freeform 9" id="9"/>
            <p:cNvSpPr/>
            <p:nvPr/>
          </p:nvSpPr>
          <p:spPr>
            <a:xfrm flipH="false" flipV="false" rot="0">
              <a:off x="0" y="0"/>
              <a:ext cx="5649275" cy="644573"/>
            </a:xfrm>
            <a:custGeom>
              <a:avLst/>
              <a:gdLst/>
              <a:ahLst/>
              <a:cxnLst/>
              <a:rect r="r" b="b" t="t" l="l"/>
              <a:pathLst>
                <a:path h="644573" w="5649275">
                  <a:moveTo>
                    <a:pt x="0" y="0"/>
                  </a:moveTo>
                  <a:lnTo>
                    <a:pt x="5649275" y="0"/>
                  </a:lnTo>
                  <a:lnTo>
                    <a:pt x="5649275" y="644573"/>
                  </a:lnTo>
                  <a:lnTo>
                    <a:pt x="0" y="644573"/>
                  </a:lnTo>
                  <a:close/>
                </a:path>
              </a:pathLst>
            </a:custGeom>
            <a:solidFill>
              <a:srgbClr val="E4F577"/>
            </a:solidFill>
          </p:spPr>
        </p:sp>
        <p:sp>
          <p:nvSpPr>
            <p:cNvPr name="TextBox 10" id="10"/>
            <p:cNvSpPr txBox="true"/>
            <p:nvPr/>
          </p:nvSpPr>
          <p:spPr>
            <a:xfrm>
              <a:off x="0" y="-38100"/>
              <a:ext cx="5649275" cy="682673"/>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028700" y="8615890"/>
            <a:ext cx="5279349" cy="320708"/>
          </a:xfrm>
          <a:prstGeom prst="rect">
            <a:avLst/>
          </a:prstGeom>
        </p:spPr>
        <p:txBody>
          <a:bodyPr anchor="t" rtlCol="false" tIns="0" lIns="0" bIns="0" rIns="0">
            <a:spAutoFit/>
          </a:bodyPr>
          <a:lstStyle/>
          <a:p>
            <a:pPr algn="l">
              <a:lnSpc>
                <a:spcPts val="2499"/>
              </a:lnSpc>
            </a:pPr>
            <a:r>
              <a:rPr lang="en-US" sz="2499">
                <a:solidFill>
                  <a:srgbClr val="FFFFFF"/>
                </a:solidFill>
                <a:latin typeface="Alibaba Sans"/>
                <a:ea typeface="Alibaba Sans"/>
                <a:cs typeface="Alibaba Sans"/>
                <a:sym typeface="Alibaba Sans"/>
              </a:rPr>
              <a:t>www.reallygreatsite.com</a:t>
            </a:r>
          </a:p>
        </p:txBody>
      </p:sp>
      <p:sp>
        <p:nvSpPr>
          <p:cNvPr name="TextBox 12" id="12"/>
          <p:cNvSpPr txBox="true"/>
          <p:nvPr/>
        </p:nvSpPr>
        <p:spPr>
          <a:xfrm rot="0">
            <a:off x="11979951" y="8615890"/>
            <a:ext cx="5279349" cy="320708"/>
          </a:xfrm>
          <a:prstGeom prst="rect">
            <a:avLst/>
          </a:prstGeom>
        </p:spPr>
        <p:txBody>
          <a:bodyPr anchor="t" rtlCol="false" tIns="0" lIns="0" bIns="0" rIns="0">
            <a:spAutoFit/>
          </a:bodyPr>
          <a:lstStyle/>
          <a:p>
            <a:pPr algn="r">
              <a:lnSpc>
                <a:spcPts val="2499"/>
              </a:lnSpc>
            </a:pPr>
            <a:r>
              <a:rPr lang="en-US" sz="2499">
                <a:solidFill>
                  <a:srgbClr val="FFFFFF"/>
                </a:solidFill>
                <a:latin typeface="Alibaba Sans"/>
                <a:ea typeface="Alibaba Sans"/>
                <a:cs typeface="Alibaba Sans"/>
                <a:sym typeface="Alibaba Sans"/>
              </a:rPr>
              <a:t>PAGE: 03</a:t>
            </a:r>
          </a:p>
        </p:txBody>
      </p:sp>
      <p:sp>
        <p:nvSpPr>
          <p:cNvPr name="TextBox 13" id="13"/>
          <p:cNvSpPr txBox="true"/>
          <p:nvPr/>
        </p:nvSpPr>
        <p:spPr>
          <a:xfrm rot="0">
            <a:off x="1028700" y="2700043"/>
            <a:ext cx="13590926" cy="2076618"/>
          </a:xfrm>
          <a:prstGeom prst="rect">
            <a:avLst/>
          </a:prstGeom>
        </p:spPr>
        <p:txBody>
          <a:bodyPr anchor="t" rtlCol="false" tIns="0" lIns="0" bIns="0" rIns="0">
            <a:spAutoFit/>
          </a:bodyPr>
          <a:lstStyle/>
          <a:p>
            <a:pPr algn="just">
              <a:lnSpc>
                <a:spcPts val="4190"/>
              </a:lnSpc>
            </a:pPr>
            <a:r>
              <a:rPr lang="en-US" sz="2993">
                <a:solidFill>
                  <a:srgbClr val="0A191F"/>
                </a:solidFill>
                <a:latin typeface="Alibaba Sans"/>
                <a:ea typeface="Alibaba Sans"/>
                <a:cs typeface="Alibaba Sans"/>
                <a:sym typeface="Alibaba Sans"/>
              </a:rPr>
              <a:t>Develop a forecasting model that accurately predicts energy consumption for residential and commercial buildings using historical data, weather forecasts, and occupancy information.</a:t>
            </a:r>
          </a:p>
          <a:p>
            <a:pPr algn="just">
              <a:lnSpc>
                <a:spcPts val="4190"/>
              </a:lnSpc>
            </a:pPr>
          </a:p>
        </p:txBody>
      </p:sp>
      <p:sp>
        <p:nvSpPr>
          <p:cNvPr name="TextBox 14" id="14"/>
          <p:cNvSpPr txBox="true"/>
          <p:nvPr/>
        </p:nvSpPr>
        <p:spPr>
          <a:xfrm rot="0">
            <a:off x="1028700" y="4652835"/>
            <a:ext cx="16230600" cy="3904615"/>
          </a:xfrm>
          <a:prstGeom prst="rect">
            <a:avLst/>
          </a:prstGeom>
        </p:spPr>
        <p:txBody>
          <a:bodyPr anchor="t" rtlCol="false" tIns="0" lIns="0" bIns="0" rIns="0">
            <a:spAutoFit/>
          </a:bodyPr>
          <a:lstStyle/>
          <a:p>
            <a:pPr algn="l">
              <a:lnSpc>
                <a:spcPts val="5319"/>
              </a:lnSpc>
            </a:pPr>
            <a:r>
              <a:rPr lang="en-US" sz="3799" b="true">
                <a:solidFill>
                  <a:srgbClr val="60941A"/>
                </a:solidFill>
                <a:latin typeface="Telegraf Bold"/>
                <a:ea typeface="Telegraf Bold"/>
                <a:cs typeface="Telegraf Bold"/>
                <a:sym typeface="Telegraf Bold"/>
              </a:rPr>
              <a:t>MOTIVATION</a:t>
            </a:r>
            <a:r>
              <a:rPr lang="en-US" sz="3799">
                <a:solidFill>
                  <a:srgbClr val="000000"/>
                </a:solidFill>
                <a:latin typeface="Telegraf"/>
                <a:ea typeface="Telegraf"/>
                <a:cs typeface="Telegraf"/>
                <a:sym typeface="Telegraf"/>
              </a:rPr>
              <a:t>:</a:t>
            </a:r>
          </a:p>
          <a:p>
            <a:pPr algn="l" marL="647700" indent="-323850" lvl="1">
              <a:lnSpc>
                <a:spcPts val="4200"/>
              </a:lnSpc>
              <a:buFont typeface="Arial"/>
              <a:buChar char="•"/>
            </a:pPr>
            <a:r>
              <a:rPr lang="en-US" sz="3000">
                <a:solidFill>
                  <a:srgbClr val="000000"/>
                </a:solidFill>
                <a:latin typeface="Alibaba Sans"/>
                <a:ea typeface="Alibaba Sans"/>
                <a:cs typeface="Alibaba Sans"/>
                <a:sym typeface="Alibaba Sans"/>
              </a:rPr>
              <a:t>Accurate energy consumption forecasting allows users to manage their energy usage more efficiently, reducing unexpected high bills and promoting smarter energy consumption practices.</a:t>
            </a:r>
          </a:p>
          <a:p>
            <a:pPr algn="l" marL="647700" indent="-323850" lvl="1">
              <a:lnSpc>
                <a:spcPts val="4200"/>
              </a:lnSpc>
              <a:buFont typeface="Arial"/>
              <a:buChar char="•"/>
            </a:pPr>
            <a:r>
              <a:rPr lang="en-US" sz="3000">
                <a:solidFill>
                  <a:srgbClr val="000000"/>
                </a:solidFill>
                <a:latin typeface="Alibaba Sans"/>
                <a:ea typeface="Alibaba Sans"/>
                <a:cs typeface="Alibaba Sans"/>
                <a:sym typeface="Alibaba Sans"/>
              </a:rPr>
              <a:t>Effective forecasting helps in optimizing resource allocation, reducing energy waste, and supporting cost savings, while also contributing to environmental sustainability by encouraging responsible energy use and reducing carbon footprints.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2619" y="9426076"/>
            <a:ext cx="21449591" cy="2447365"/>
            <a:chOff x="0" y="0"/>
            <a:chExt cx="5649275" cy="644573"/>
          </a:xfrm>
        </p:grpSpPr>
        <p:sp>
          <p:nvSpPr>
            <p:cNvPr name="Freeform 3" id="3"/>
            <p:cNvSpPr/>
            <p:nvPr/>
          </p:nvSpPr>
          <p:spPr>
            <a:xfrm flipH="false" flipV="false" rot="0">
              <a:off x="0" y="0"/>
              <a:ext cx="5649275" cy="644573"/>
            </a:xfrm>
            <a:custGeom>
              <a:avLst/>
              <a:gdLst/>
              <a:ahLst/>
              <a:cxnLst/>
              <a:rect r="r" b="b" t="t" l="l"/>
              <a:pathLst>
                <a:path h="644573" w="5649275">
                  <a:moveTo>
                    <a:pt x="0" y="0"/>
                  </a:moveTo>
                  <a:lnTo>
                    <a:pt x="5649275" y="0"/>
                  </a:lnTo>
                  <a:lnTo>
                    <a:pt x="5649275" y="644573"/>
                  </a:lnTo>
                  <a:lnTo>
                    <a:pt x="0" y="644573"/>
                  </a:lnTo>
                  <a:close/>
                </a:path>
              </a:pathLst>
            </a:custGeom>
            <a:solidFill>
              <a:srgbClr val="E4F577"/>
            </a:solidFill>
          </p:spPr>
        </p:sp>
        <p:sp>
          <p:nvSpPr>
            <p:cNvPr name="TextBox 4" id="4"/>
            <p:cNvSpPr txBox="true"/>
            <p:nvPr/>
          </p:nvSpPr>
          <p:spPr>
            <a:xfrm>
              <a:off x="0" y="-38100"/>
              <a:ext cx="5649275" cy="68267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5400000">
            <a:off x="16445618" y="1279524"/>
            <a:ext cx="1064506" cy="562858"/>
          </a:xfrm>
          <a:custGeom>
            <a:avLst/>
            <a:gdLst/>
            <a:ahLst/>
            <a:cxnLst/>
            <a:rect r="r" b="b" t="t" l="l"/>
            <a:pathLst>
              <a:path h="562858" w="1064506">
                <a:moveTo>
                  <a:pt x="0" y="0"/>
                </a:moveTo>
                <a:lnTo>
                  <a:pt x="1064506" y="0"/>
                </a:lnTo>
                <a:lnTo>
                  <a:pt x="1064506" y="562858"/>
                </a:lnTo>
                <a:lnTo>
                  <a:pt x="0" y="5628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513158" y="481948"/>
            <a:ext cx="2278518" cy="2870225"/>
          </a:xfrm>
          <a:custGeom>
            <a:avLst/>
            <a:gdLst/>
            <a:ahLst/>
            <a:cxnLst/>
            <a:rect r="r" b="b" t="t" l="l"/>
            <a:pathLst>
              <a:path h="2870225" w="2278518">
                <a:moveTo>
                  <a:pt x="0" y="0"/>
                </a:moveTo>
                <a:lnTo>
                  <a:pt x="2278519" y="0"/>
                </a:lnTo>
                <a:lnTo>
                  <a:pt x="2278519" y="2870225"/>
                </a:lnTo>
                <a:lnTo>
                  <a:pt x="0" y="2870225"/>
                </a:lnTo>
                <a:lnTo>
                  <a:pt x="0" y="0"/>
                </a:lnTo>
                <a:close/>
              </a:path>
            </a:pathLst>
          </a:custGeom>
          <a:blipFill>
            <a:blip r:embed="rId4">
              <a:extLst>
                <a:ext uri="{96DAC541-7B7A-43D3-8B79-37D633B846F1}">
                  <asvg:svgBlip xmlns:asvg="http://schemas.microsoft.com/office/drawing/2016/SVG/main" r:embed="rId5"/>
                </a:ext>
              </a:extLst>
            </a:blip>
            <a:stretch>
              <a:fillRect l="0" t="0" r="-37109" b="0"/>
            </a:stretch>
          </a:blipFill>
        </p:spPr>
      </p:sp>
      <p:sp>
        <p:nvSpPr>
          <p:cNvPr name="Freeform 7" id="7"/>
          <p:cNvSpPr/>
          <p:nvPr/>
        </p:nvSpPr>
        <p:spPr>
          <a:xfrm flipH="false" flipV="false" rot="0">
            <a:off x="495247" y="4610047"/>
            <a:ext cx="533453" cy="533453"/>
          </a:xfrm>
          <a:custGeom>
            <a:avLst/>
            <a:gdLst/>
            <a:ahLst/>
            <a:cxnLst/>
            <a:rect r="r" b="b" t="t" l="l"/>
            <a:pathLst>
              <a:path h="533453" w="533453">
                <a:moveTo>
                  <a:pt x="0" y="0"/>
                </a:moveTo>
                <a:lnTo>
                  <a:pt x="533453" y="0"/>
                </a:lnTo>
                <a:lnTo>
                  <a:pt x="533453" y="533453"/>
                </a:lnTo>
                <a:lnTo>
                  <a:pt x="0" y="5334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761973" y="1709129"/>
            <a:ext cx="768154" cy="76815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577"/>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6954373" y="2836924"/>
            <a:ext cx="4379253" cy="6099674"/>
          </a:xfrm>
          <a:custGeom>
            <a:avLst/>
            <a:gdLst/>
            <a:ahLst/>
            <a:cxnLst/>
            <a:rect r="r" b="b" t="t" l="l"/>
            <a:pathLst>
              <a:path h="6099674" w="4379253">
                <a:moveTo>
                  <a:pt x="0" y="0"/>
                </a:moveTo>
                <a:lnTo>
                  <a:pt x="4379254" y="0"/>
                </a:lnTo>
                <a:lnTo>
                  <a:pt x="4379254" y="6099675"/>
                </a:lnTo>
                <a:lnTo>
                  <a:pt x="0" y="6099675"/>
                </a:lnTo>
                <a:lnTo>
                  <a:pt x="0" y="0"/>
                </a:lnTo>
                <a:close/>
              </a:path>
            </a:pathLst>
          </a:custGeom>
          <a:blipFill>
            <a:blip r:embed="rId8"/>
            <a:stretch>
              <a:fillRect l="0" t="0" r="0" b="0"/>
            </a:stretch>
          </a:blipFill>
        </p:spPr>
      </p:sp>
      <p:sp>
        <p:nvSpPr>
          <p:cNvPr name="TextBox 12" id="12"/>
          <p:cNvSpPr txBox="true"/>
          <p:nvPr/>
        </p:nvSpPr>
        <p:spPr>
          <a:xfrm rot="0">
            <a:off x="1028700" y="8615890"/>
            <a:ext cx="5279349" cy="320708"/>
          </a:xfrm>
          <a:prstGeom prst="rect">
            <a:avLst/>
          </a:prstGeom>
        </p:spPr>
        <p:txBody>
          <a:bodyPr anchor="t" rtlCol="false" tIns="0" lIns="0" bIns="0" rIns="0">
            <a:spAutoFit/>
          </a:bodyPr>
          <a:lstStyle/>
          <a:p>
            <a:pPr algn="l">
              <a:lnSpc>
                <a:spcPts val="2499"/>
              </a:lnSpc>
            </a:pPr>
            <a:r>
              <a:rPr lang="en-US" sz="2499">
                <a:solidFill>
                  <a:srgbClr val="FFFFFF"/>
                </a:solidFill>
                <a:latin typeface="Alibaba Sans"/>
                <a:ea typeface="Alibaba Sans"/>
                <a:cs typeface="Alibaba Sans"/>
                <a:sym typeface="Alibaba Sans"/>
              </a:rPr>
              <a:t>www.reallygreatsite.com</a:t>
            </a:r>
          </a:p>
        </p:txBody>
      </p:sp>
      <p:sp>
        <p:nvSpPr>
          <p:cNvPr name="TextBox 13" id="13"/>
          <p:cNvSpPr txBox="true"/>
          <p:nvPr/>
        </p:nvSpPr>
        <p:spPr>
          <a:xfrm rot="0">
            <a:off x="11979951" y="8615890"/>
            <a:ext cx="5279349" cy="320708"/>
          </a:xfrm>
          <a:prstGeom prst="rect">
            <a:avLst/>
          </a:prstGeom>
        </p:spPr>
        <p:txBody>
          <a:bodyPr anchor="t" rtlCol="false" tIns="0" lIns="0" bIns="0" rIns="0">
            <a:spAutoFit/>
          </a:bodyPr>
          <a:lstStyle/>
          <a:p>
            <a:pPr algn="r">
              <a:lnSpc>
                <a:spcPts val="2499"/>
              </a:lnSpc>
            </a:pPr>
            <a:r>
              <a:rPr lang="en-US" sz="2499">
                <a:solidFill>
                  <a:srgbClr val="FFFFFF"/>
                </a:solidFill>
                <a:latin typeface="Alibaba Sans"/>
                <a:ea typeface="Alibaba Sans"/>
                <a:cs typeface="Alibaba Sans"/>
                <a:sym typeface="Alibaba Sans"/>
              </a:rPr>
              <a:t>PAGE: 04</a:t>
            </a:r>
          </a:p>
        </p:txBody>
      </p:sp>
      <p:sp>
        <p:nvSpPr>
          <p:cNvPr name="TextBox 14" id="14"/>
          <p:cNvSpPr txBox="true"/>
          <p:nvPr/>
        </p:nvSpPr>
        <p:spPr>
          <a:xfrm rot="0">
            <a:off x="2127672" y="836653"/>
            <a:ext cx="13202489" cy="1219201"/>
          </a:xfrm>
          <a:prstGeom prst="rect">
            <a:avLst/>
          </a:prstGeom>
        </p:spPr>
        <p:txBody>
          <a:bodyPr anchor="t" rtlCol="false" tIns="0" lIns="0" bIns="0" rIns="0">
            <a:spAutoFit/>
          </a:bodyPr>
          <a:lstStyle/>
          <a:p>
            <a:pPr algn="l">
              <a:lnSpc>
                <a:spcPts val="4500"/>
              </a:lnSpc>
            </a:pPr>
            <a:r>
              <a:rPr lang="en-US" sz="4500" b="true">
                <a:solidFill>
                  <a:srgbClr val="60941A"/>
                </a:solidFill>
                <a:latin typeface="Telegraf Heavy"/>
                <a:ea typeface="Telegraf Heavy"/>
                <a:cs typeface="Telegraf Heavy"/>
                <a:sym typeface="Telegraf Heavy"/>
              </a:rPr>
              <a:t>MODULE 3 - DATA PROCESSING AND REAL-TIME INSIGHTS</a:t>
            </a:r>
          </a:p>
        </p:txBody>
      </p:sp>
      <p:sp>
        <p:nvSpPr>
          <p:cNvPr name="TextBox 15" id="15"/>
          <p:cNvSpPr txBox="true"/>
          <p:nvPr/>
        </p:nvSpPr>
        <p:spPr>
          <a:xfrm rot="0">
            <a:off x="1302082" y="1979653"/>
            <a:ext cx="6800997" cy="679451"/>
          </a:xfrm>
          <a:prstGeom prst="rect">
            <a:avLst/>
          </a:prstGeom>
        </p:spPr>
        <p:txBody>
          <a:bodyPr anchor="t" rtlCol="false" tIns="0" lIns="0" bIns="0" rIns="0">
            <a:spAutoFit/>
          </a:bodyPr>
          <a:lstStyle/>
          <a:p>
            <a:pPr algn="ctr">
              <a:lnSpc>
                <a:spcPts val="5599"/>
              </a:lnSpc>
              <a:spcBef>
                <a:spcPct val="0"/>
              </a:spcBef>
            </a:pPr>
            <a:r>
              <a:rPr lang="en-US" b="true" sz="3999">
                <a:solidFill>
                  <a:srgbClr val="000000"/>
                </a:solidFill>
                <a:latin typeface="Alibaba Sans Bold"/>
                <a:ea typeface="Alibaba Sans Bold"/>
                <a:cs typeface="Alibaba Sans Bold"/>
                <a:sym typeface="Alibaba Sans Bold"/>
              </a:rPr>
              <a:t>DATA FLOW DIAGRAM</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2619" y="9426076"/>
            <a:ext cx="21449591" cy="2447365"/>
            <a:chOff x="0" y="0"/>
            <a:chExt cx="5649275" cy="644573"/>
          </a:xfrm>
        </p:grpSpPr>
        <p:sp>
          <p:nvSpPr>
            <p:cNvPr name="Freeform 3" id="3"/>
            <p:cNvSpPr/>
            <p:nvPr/>
          </p:nvSpPr>
          <p:spPr>
            <a:xfrm flipH="false" flipV="false" rot="0">
              <a:off x="0" y="0"/>
              <a:ext cx="5649275" cy="644573"/>
            </a:xfrm>
            <a:custGeom>
              <a:avLst/>
              <a:gdLst/>
              <a:ahLst/>
              <a:cxnLst/>
              <a:rect r="r" b="b" t="t" l="l"/>
              <a:pathLst>
                <a:path h="644573" w="5649275">
                  <a:moveTo>
                    <a:pt x="0" y="0"/>
                  </a:moveTo>
                  <a:lnTo>
                    <a:pt x="5649275" y="0"/>
                  </a:lnTo>
                  <a:lnTo>
                    <a:pt x="5649275" y="644573"/>
                  </a:lnTo>
                  <a:lnTo>
                    <a:pt x="0" y="644573"/>
                  </a:lnTo>
                  <a:close/>
                </a:path>
              </a:pathLst>
            </a:custGeom>
            <a:solidFill>
              <a:srgbClr val="E4F577"/>
            </a:solidFill>
          </p:spPr>
        </p:sp>
        <p:sp>
          <p:nvSpPr>
            <p:cNvPr name="TextBox 4" id="4"/>
            <p:cNvSpPr txBox="true"/>
            <p:nvPr/>
          </p:nvSpPr>
          <p:spPr>
            <a:xfrm>
              <a:off x="0" y="-38100"/>
              <a:ext cx="5649275" cy="68267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5400000">
            <a:off x="16445618" y="1279524"/>
            <a:ext cx="1064506" cy="562858"/>
          </a:xfrm>
          <a:custGeom>
            <a:avLst/>
            <a:gdLst/>
            <a:ahLst/>
            <a:cxnLst/>
            <a:rect r="r" b="b" t="t" l="l"/>
            <a:pathLst>
              <a:path h="562858" w="1064506">
                <a:moveTo>
                  <a:pt x="0" y="0"/>
                </a:moveTo>
                <a:lnTo>
                  <a:pt x="1064506" y="0"/>
                </a:lnTo>
                <a:lnTo>
                  <a:pt x="1064506" y="562858"/>
                </a:lnTo>
                <a:lnTo>
                  <a:pt x="0" y="5628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513158" y="481948"/>
            <a:ext cx="2278518" cy="2870225"/>
          </a:xfrm>
          <a:custGeom>
            <a:avLst/>
            <a:gdLst/>
            <a:ahLst/>
            <a:cxnLst/>
            <a:rect r="r" b="b" t="t" l="l"/>
            <a:pathLst>
              <a:path h="2870225" w="2278518">
                <a:moveTo>
                  <a:pt x="0" y="0"/>
                </a:moveTo>
                <a:lnTo>
                  <a:pt x="2278519" y="0"/>
                </a:lnTo>
                <a:lnTo>
                  <a:pt x="2278519" y="2870225"/>
                </a:lnTo>
                <a:lnTo>
                  <a:pt x="0" y="2870225"/>
                </a:lnTo>
                <a:lnTo>
                  <a:pt x="0" y="0"/>
                </a:lnTo>
                <a:close/>
              </a:path>
            </a:pathLst>
          </a:custGeom>
          <a:blipFill>
            <a:blip r:embed="rId4">
              <a:extLst>
                <a:ext uri="{96DAC541-7B7A-43D3-8B79-37D633B846F1}">
                  <asvg:svgBlip xmlns:asvg="http://schemas.microsoft.com/office/drawing/2016/SVG/main" r:embed="rId5"/>
                </a:ext>
              </a:extLst>
            </a:blip>
            <a:stretch>
              <a:fillRect l="0" t="0" r="-37109" b="0"/>
            </a:stretch>
          </a:blipFill>
        </p:spPr>
      </p:sp>
      <p:sp>
        <p:nvSpPr>
          <p:cNvPr name="Freeform 7" id="7"/>
          <p:cNvSpPr/>
          <p:nvPr/>
        </p:nvSpPr>
        <p:spPr>
          <a:xfrm flipH="false" flipV="false" rot="0">
            <a:off x="495247" y="4610047"/>
            <a:ext cx="533453" cy="533453"/>
          </a:xfrm>
          <a:custGeom>
            <a:avLst/>
            <a:gdLst/>
            <a:ahLst/>
            <a:cxnLst/>
            <a:rect r="r" b="b" t="t" l="l"/>
            <a:pathLst>
              <a:path h="533453" w="533453">
                <a:moveTo>
                  <a:pt x="0" y="0"/>
                </a:moveTo>
                <a:lnTo>
                  <a:pt x="533453" y="0"/>
                </a:lnTo>
                <a:lnTo>
                  <a:pt x="533453" y="533453"/>
                </a:lnTo>
                <a:lnTo>
                  <a:pt x="0" y="5334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761973" y="1709129"/>
            <a:ext cx="768154" cy="76815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577"/>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2791677" y="3026129"/>
            <a:ext cx="12475925" cy="5910470"/>
          </a:xfrm>
          <a:custGeom>
            <a:avLst/>
            <a:gdLst/>
            <a:ahLst/>
            <a:cxnLst/>
            <a:rect r="r" b="b" t="t" l="l"/>
            <a:pathLst>
              <a:path h="5910470" w="12475925">
                <a:moveTo>
                  <a:pt x="0" y="0"/>
                </a:moveTo>
                <a:lnTo>
                  <a:pt x="12475925" y="0"/>
                </a:lnTo>
                <a:lnTo>
                  <a:pt x="12475925" y="5910470"/>
                </a:lnTo>
                <a:lnTo>
                  <a:pt x="0" y="5910470"/>
                </a:lnTo>
                <a:lnTo>
                  <a:pt x="0" y="0"/>
                </a:lnTo>
                <a:close/>
              </a:path>
            </a:pathLst>
          </a:custGeom>
          <a:blipFill>
            <a:blip r:embed="rId8"/>
            <a:stretch>
              <a:fillRect l="0" t="0" r="0" b="0"/>
            </a:stretch>
          </a:blipFill>
        </p:spPr>
      </p:sp>
      <p:sp>
        <p:nvSpPr>
          <p:cNvPr name="TextBox 12" id="12"/>
          <p:cNvSpPr txBox="true"/>
          <p:nvPr/>
        </p:nvSpPr>
        <p:spPr>
          <a:xfrm rot="0">
            <a:off x="1028700" y="8615890"/>
            <a:ext cx="5279349" cy="320708"/>
          </a:xfrm>
          <a:prstGeom prst="rect">
            <a:avLst/>
          </a:prstGeom>
        </p:spPr>
        <p:txBody>
          <a:bodyPr anchor="t" rtlCol="false" tIns="0" lIns="0" bIns="0" rIns="0">
            <a:spAutoFit/>
          </a:bodyPr>
          <a:lstStyle/>
          <a:p>
            <a:pPr algn="l">
              <a:lnSpc>
                <a:spcPts val="2499"/>
              </a:lnSpc>
            </a:pPr>
            <a:r>
              <a:rPr lang="en-US" sz="2499">
                <a:solidFill>
                  <a:srgbClr val="FFFFFF"/>
                </a:solidFill>
                <a:latin typeface="Alibaba Sans"/>
                <a:ea typeface="Alibaba Sans"/>
                <a:cs typeface="Alibaba Sans"/>
                <a:sym typeface="Alibaba Sans"/>
              </a:rPr>
              <a:t>www.reallygreatsite.com</a:t>
            </a:r>
          </a:p>
        </p:txBody>
      </p:sp>
      <p:sp>
        <p:nvSpPr>
          <p:cNvPr name="TextBox 13" id="13"/>
          <p:cNvSpPr txBox="true"/>
          <p:nvPr/>
        </p:nvSpPr>
        <p:spPr>
          <a:xfrm rot="0">
            <a:off x="11979951" y="8615890"/>
            <a:ext cx="5279349" cy="320708"/>
          </a:xfrm>
          <a:prstGeom prst="rect">
            <a:avLst/>
          </a:prstGeom>
        </p:spPr>
        <p:txBody>
          <a:bodyPr anchor="t" rtlCol="false" tIns="0" lIns="0" bIns="0" rIns="0">
            <a:spAutoFit/>
          </a:bodyPr>
          <a:lstStyle/>
          <a:p>
            <a:pPr algn="r">
              <a:lnSpc>
                <a:spcPts val="2499"/>
              </a:lnSpc>
            </a:pPr>
            <a:r>
              <a:rPr lang="en-US" sz="2499">
                <a:solidFill>
                  <a:srgbClr val="FFFFFF"/>
                </a:solidFill>
                <a:latin typeface="Alibaba Sans"/>
                <a:ea typeface="Alibaba Sans"/>
                <a:cs typeface="Alibaba Sans"/>
                <a:sym typeface="Alibaba Sans"/>
              </a:rPr>
              <a:t>PAGE: 04</a:t>
            </a:r>
          </a:p>
        </p:txBody>
      </p:sp>
      <p:sp>
        <p:nvSpPr>
          <p:cNvPr name="TextBox 14" id="14"/>
          <p:cNvSpPr txBox="true"/>
          <p:nvPr/>
        </p:nvSpPr>
        <p:spPr>
          <a:xfrm rot="0">
            <a:off x="2127672" y="836653"/>
            <a:ext cx="13202489" cy="1219201"/>
          </a:xfrm>
          <a:prstGeom prst="rect">
            <a:avLst/>
          </a:prstGeom>
        </p:spPr>
        <p:txBody>
          <a:bodyPr anchor="t" rtlCol="false" tIns="0" lIns="0" bIns="0" rIns="0">
            <a:spAutoFit/>
          </a:bodyPr>
          <a:lstStyle/>
          <a:p>
            <a:pPr algn="l">
              <a:lnSpc>
                <a:spcPts val="4500"/>
              </a:lnSpc>
            </a:pPr>
            <a:r>
              <a:rPr lang="en-US" sz="4500" b="true">
                <a:solidFill>
                  <a:srgbClr val="60941A"/>
                </a:solidFill>
                <a:latin typeface="Telegraf Heavy"/>
                <a:ea typeface="Telegraf Heavy"/>
                <a:cs typeface="Telegraf Heavy"/>
                <a:sym typeface="Telegraf Heavy"/>
              </a:rPr>
              <a:t>MODULE 3 - DATA PROCESSING AND REAL-TIME INSIGHTS</a:t>
            </a:r>
          </a:p>
        </p:txBody>
      </p:sp>
      <p:sp>
        <p:nvSpPr>
          <p:cNvPr name="TextBox 15" id="15"/>
          <p:cNvSpPr txBox="true"/>
          <p:nvPr/>
        </p:nvSpPr>
        <p:spPr>
          <a:xfrm rot="0">
            <a:off x="2127672" y="2099457"/>
            <a:ext cx="6800997" cy="679451"/>
          </a:xfrm>
          <a:prstGeom prst="rect">
            <a:avLst/>
          </a:prstGeom>
        </p:spPr>
        <p:txBody>
          <a:bodyPr anchor="t" rtlCol="false" tIns="0" lIns="0" bIns="0" rIns="0">
            <a:spAutoFit/>
          </a:bodyPr>
          <a:lstStyle/>
          <a:p>
            <a:pPr algn="ctr">
              <a:lnSpc>
                <a:spcPts val="5599"/>
              </a:lnSpc>
              <a:spcBef>
                <a:spcPct val="0"/>
              </a:spcBef>
            </a:pPr>
            <a:r>
              <a:rPr lang="en-US" b="true" sz="3999">
                <a:solidFill>
                  <a:srgbClr val="000000"/>
                </a:solidFill>
                <a:latin typeface="Alibaba Sans Bold"/>
                <a:ea typeface="Alibaba Sans Bold"/>
                <a:cs typeface="Alibaba Sans Bold"/>
                <a:sym typeface="Alibaba Sans Bold"/>
              </a:rPr>
              <a:t>OUTPUT SCREENSHOT:</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4980782" y="11100"/>
            <a:ext cx="2278518" cy="2870225"/>
          </a:xfrm>
          <a:custGeom>
            <a:avLst/>
            <a:gdLst/>
            <a:ahLst/>
            <a:cxnLst/>
            <a:rect r="r" b="b" t="t" l="l"/>
            <a:pathLst>
              <a:path h="2870225" w="2278518">
                <a:moveTo>
                  <a:pt x="2278518" y="0"/>
                </a:moveTo>
                <a:lnTo>
                  <a:pt x="0" y="0"/>
                </a:lnTo>
                <a:lnTo>
                  <a:pt x="0" y="2870225"/>
                </a:lnTo>
                <a:lnTo>
                  <a:pt x="2278518" y="2870225"/>
                </a:lnTo>
                <a:lnTo>
                  <a:pt x="2278518" y="0"/>
                </a:lnTo>
                <a:close/>
              </a:path>
            </a:pathLst>
          </a:custGeom>
          <a:blipFill>
            <a:blip r:embed="rId2">
              <a:extLst>
                <a:ext uri="{96DAC541-7B7A-43D3-8B79-37D633B846F1}">
                  <asvg:svgBlip xmlns:asvg="http://schemas.microsoft.com/office/drawing/2016/SVG/main" r:embed="rId3"/>
                </a:ext>
              </a:extLst>
            </a:blip>
            <a:stretch>
              <a:fillRect l="0" t="0" r="-37109" b="0"/>
            </a:stretch>
          </a:blipFill>
        </p:spPr>
      </p:sp>
      <p:sp>
        <p:nvSpPr>
          <p:cNvPr name="Freeform 3" id="3"/>
          <p:cNvSpPr/>
          <p:nvPr/>
        </p:nvSpPr>
        <p:spPr>
          <a:xfrm flipH="false" flipV="false" rot="0">
            <a:off x="15432944" y="2095141"/>
            <a:ext cx="371455" cy="371455"/>
          </a:xfrm>
          <a:custGeom>
            <a:avLst/>
            <a:gdLst/>
            <a:ahLst/>
            <a:cxnLst/>
            <a:rect r="r" b="b" t="t" l="l"/>
            <a:pathLst>
              <a:path h="371455" w="371455">
                <a:moveTo>
                  <a:pt x="0" y="0"/>
                </a:moveTo>
                <a:lnTo>
                  <a:pt x="371454" y="0"/>
                </a:lnTo>
                <a:lnTo>
                  <a:pt x="371454" y="371455"/>
                </a:lnTo>
                <a:lnTo>
                  <a:pt x="0" y="3714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5048867" y="841213"/>
            <a:ext cx="768154" cy="768154"/>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577"/>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252619" y="9426076"/>
            <a:ext cx="21449591" cy="2447365"/>
            <a:chOff x="0" y="0"/>
            <a:chExt cx="5649275" cy="644573"/>
          </a:xfrm>
        </p:grpSpPr>
        <p:sp>
          <p:nvSpPr>
            <p:cNvPr name="Freeform 8" id="8"/>
            <p:cNvSpPr/>
            <p:nvPr/>
          </p:nvSpPr>
          <p:spPr>
            <a:xfrm flipH="false" flipV="false" rot="0">
              <a:off x="0" y="0"/>
              <a:ext cx="5649275" cy="644573"/>
            </a:xfrm>
            <a:custGeom>
              <a:avLst/>
              <a:gdLst/>
              <a:ahLst/>
              <a:cxnLst/>
              <a:rect r="r" b="b" t="t" l="l"/>
              <a:pathLst>
                <a:path h="644573" w="5649275">
                  <a:moveTo>
                    <a:pt x="0" y="0"/>
                  </a:moveTo>
                  <a:lnTo>
                    <a:pt x="5649275" y="0"/>
                  </a:lnTo>
                  <a:lnTo>
                    <a:pt x="5649275" y="644573"/>
                  </a:lnTo>
                  <a:lnTo>
                    <a:pt x="0" y="644573"/>
                  </a:lnTo>
                  <a:close/>
                </a:path>
              </a:pathLst>
            </a:custGeom>
            <a:solidFill>
              <a:srgbClr val="E4F577"/>
            </a:solidFill>
          </p:spPr>
        </p:sp>
        <p:sp>
          <p:nvSpPr>
            <p:cNvPr name="TextBox 9" id="9"/>
            <p:cNvSpPr txBox="true"/>
            <p:nvPr/>
          </p:nvSpPr>
          <p:spPr>
            <a:xfrm>
              <a:off x="0" y="-38100"/>
              <a:ext cx="5649275" cy="682673"/>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7419329" y="-1704510"/>
            <a:ext cx="10889801" cy="5285710"/>
          </a:xfrm>
          <a:custGeom>
            <a:avLst/>
            <a:gdLst/>
            <a:ahLst/>
            <a:cxnLst/>
            <a:rect r="r" b="b" t="t" l="l"/>
            <a:pathLst>
              <a:path h="5285710" w="10889801">
                <a:moveTo>
                  <a:pt x="0" y="0"/>
                </a:moveTo>
                <a:lnTo>
                  <a:pt x="10889801" y="0"/>
                </a:lnTo>
                <a:lnTo>
                  <a:pt x="10889801" y="5285709"/>
                </a:lnTo>
                <a:lnTo>
                  <a:pt x="0" y="5285709"/>
                </a:lnTo>
                <a:lnTo>
                  <a:pt x="0" y="0"/>
                </a:lnTo>
                <a:close/>
              </a:path>
            </a:pathLst>
          </a:custGeom>
          <a:blipFill>
            <a:blip r:embed="rId6"/>
            <a:stretch>
              <a:fillRect l="0" t="0" r="-24191" b="0"/>
            </a:stretch>
          </a:blipFill>
        </p:spPr>
      </p:sp>
      <p:sp>
        <p:nvSpPr>
          <p:cNvPr name="TextBox 11" id="11"/>
          <p:cNvSpPr txBox="true"/>
          <p:nvPr/>
        </p:nvSpPr>
        <p:spPr>
          <a:xfrm rot="0">
            <a:off x="11979951" y="8615890"/>
            <a:ext cx="5279349" cy="320708"/>
          </a:xfrm>
          <a:prstGeom prst="rect">
            <a:avLst/>
          </a:prstGeom>
        </p:spPr>
        <p:txBody>
          <a:bodyPr anchor="t" rtlCol="false" tIns="0" lIns="0" bIns="0" rIns="0">
            <a:spAutoFit/>
          </a:bodyPr>
          <a:lstStyle/>
          <a:p>
            <a:pPr algn="r">
              <a:lnSpc>
                <a:spcPts val="2499"/>
              </a:lnSpc>
            </a:pPr>
            <a:r>
              <a:rPr lang="en-US" sz="2499">
                <a:solidFill>
                  <a:srgbClr val="FFFFFF"/>
                </a:solidFill>
                <a:latin typeface="Alibaba Sans"/>
                <a:ea typeface="Alibaba Sans"/>
                <a:cs typeface="Alibaba Sans"/>
                <a:sym typeface="Alibaba Sans"/>
              </a:rPr>
              <a:t>PAGE: 08</a:t>
            </a:r>
          </a:p>
        </p:txBody>
      </p:sp>
      <p:sp>
        <p:nvSpPr>
          <p:cNvPr name="TextBox 12" id="12"/>
          <p:cNvSpPr txBox="true"/>
          <p:nvPr/>
        </p:nvSpPr>
        <p:spPr>
          <a:xfrm rot="0">
            <a:off x="1028700" y="2814650"/>
            <a:ext cx="16070125" cy="6391275"/>
          </a:xfrm>
          <a:prstGeom prst="rect">
            <a:avLst/>
          </a:prstGeom>
        </p:spPr>
        <p:txBody>
          <a:bodyPr anchor="t" rtlCol="false" tIns="0" lIns="0" bIns="0" rIns="0">
            <a:spAutoFit/>
          </a:bodyPr>
          <a:lstStyle/>
          <a:p>
            <a:pPr algn="just">
              <a:lnSpc>
                <a:spcPts val="4200"/>
              </a:lnSpc>
              <a:spcBef>
                <a:spcPct val="0"/>
              </a:spcBef>
            </a:pPr>
            <a:r>
              <a:rPr lang="en-US" sz="3000">
                <a:solidFill>
                  <a:srgbClr val="000000"/>
                </a:solidFill>
                <a:latin typeface="Alibaba Sans"/>
                <a:ea typeface="Alibaba Sans"/>
                <a:cs typeface="Alibaba Sans"/>
                <a:sym typeface="Alibaba Sans"/>
              </a:rPr>
              <a:t>1.</a:t>
            </a:r>
            <a:r>
              <a:rPr lang="en-US" b="true" sz="3000">
                <a:solidFill>
                  <a:srgbClr val="000000"/>
                </a:solidFill>
                <a:latin typeface="Alibaba Sans Bold"/>
                <a:ea typeface="Alibaba Sans Bold"/>
                <a:cs typeface="Alibaba Sans Bold"/>
                <a:sym typeface="Alibaba Sans Bold"/>
              </a:rPr>
              <a:t>Extract Fea</a:t>
            </a:r>
            <a:r>
              <a:rPr lang="en-US" b="true" sz="3000">
                <a:solidFill>
                  <a:srgbClr val="000000"/>
                </a:solidFill>
                <a:latin typeface="Alibaba Sans Bold"/>
                <a:ea typeface="Alibaba Sans Bold"/>
                <a:cs typeface="Alibaba Sans Bold"/>
                <a:sym typeface="Alibaba Sans Bold"/>
              </a:rPr>
              <a:t>tures and Labels</a:t>
            </a:r>
            <a:r>
              <a:rPr lang="en-US" sz="3000">
                <a:solidFill>
                  <a:srgbClr val="000000"/>
                </a:solidFill>
                <a:latin typeface="Alibaba Sans"/>
                <a:ea typeface="Alibaba Sans"/>
                <a:cs typeface="Alibaba Sans"/>
                <a:sym typeface="Alibaba Sans"/>
              </a:rPr>
              <a:t>: Select 'Hour' as </a:t>
            </a:r>
            <a:r>
              <a:rPr lang="en-US" sz="3000">
                <a:solidFill>
                  <a:srgbClr val="000000"/>
                </a:solidFill>
                <a:latin typeface="Alibaba Sans"/>
                <a:ea typeface="Alibaba Sans"/>
                <a:cs typeface="Alibaba Sans"/>
                <a:sym typeface="Alibaba Sans"/>
              </a:rPr>
              <a:t>the feature (X_test) and 'energy_consumed' as the </a:t>
            </a:r>
            <a:r>
              <a:rPr lang="en-US" sz="3000">
                <a:solidFill>
                  <a:srgbClr val="000000"/>
                </a:solidFill>
                <a:latin typeface="Alibaba Sans"/>
                <a:ea typeface="Alibaba Sans"/>
                <a:cs typeface="Alibaba Sans"/>
                <a:sym typeface="Alibaba Sans"/>
              </a:rPr>
              <a:t>ta</a:t>
            </a:r>
            <a:r>
              <a:rPr lang="en-US" sz="3000">
                <a:solidFill>
                  <a:srgbClr val="000000"/>
                </a:solidFill>
                <a:latin typeface="Alibaba Sans"/>
                <a:ea typeface="Alibaba Sans"/>
                <a:cs typeface="Alibaba Sans"/>
                <a:sym typeface="Alibaba Sans"/>
              </a:rPr>
              <a:t>rge</a:t>
            </a:r>
            <a:r>
              <a:rPr lang="en-US" sz="3000">
                <a:solidFill>
                  <a:srgbClr val="000000"/>
                </a:solidFill>
                <a:latin typeface="Alibaba Sans"/>
                <a:ea typeface="Alibaba Sans"/>
                <a:cs typeface="Alibaba Sans"/>
                <a:sym typeface="Alibaba Sans"/>
              </a:rPr>
              <a:t>t</a:t>
            </a:r>
            <a:r>
              <a:rPr lang="en-US" sz="3000">
                <a:solidFill>
                  <a:srgbClr val="000000"/>
                </a:solidFill>
                <a:latin typeface="Alibaba Sans"/>
                <a:ea typeface="Alibaba Sans"/>
                <a:cs typeface="Alibaba Sans"/>
                <a:sym typeface="Alibaba Sans"/>
              </a:rPr>
              <a:t> label</a:t>
            </a:r>
            <a:r>
              <a:rPr lang="en-US" sz="3000">
                <a:solidFill>
                  <a:srgbClr val="000000"/>
                </a:solidFill>
                <a:latin typeface="Alibaba Sans"/>
                <a:ea typeface="Alibaba Sans"/>
                <a:cs typeface="Alibaba Sans"/>
                <a:sym typeface="Alibaba Sans"/>
              </a:rPr>
              <a:t> (y_test) fr</a:t>
            </a:r>
            <a:r>
              <a:rPr lang="en-US" sz="3000">
                <a:solidFill>
                  <a:srgbClr val="000000"/>
                </a:solidFill>
                <a:latin typeface="Alibaba Sans"/>
                <a:ea typeface="Alibaba Sans"/>
                <a:cs typeface="Alibaba Sans"/>
                <a:sym typeface="Alibaba Sans"/>
              </a:rPr>
              <a:t>om the test da</a:t>
            </a:r>
            <a:r>
              <a:rPr lang="en-US" sz="3000">
                <a:solidFill>
                  <a:srgbClr val="000000"/>
                </a:solidFill>
                <a:latin typeface="Alibaba Sans"/>
                <a:ea typeface="Alibaba Sans"/>
                <a:cs typeface="Alibaba Sans"/>
                <a:sym typeface="Alibaba Sans"/>
              </a:rPr>
              <a:t>tas</a:t>
            </a:r>
            <a:r>
              <a:rPr lang="en-US" sz="3000">
                <a:solidFill>
                  <a:srgbClr val="000000"/>
                </a:solidFill>
                <a:latin typeface="Alibaba Sans"/>
                <a:ea typeface="Alibaba Sans"/>
                <a:cs typeface="Alibaba Sans"/>
                <a:sym typeface="Alibaba Sans"/>
              </a:rPr>
              <a:t>et. </a:t>
            </a:r>
          </a:p>
          <a:p>
            <a:pPr algn="just">
              <a:lnSpc>
                <a:spcPts val="4200"/>
              </a:lnSpc>
            </a:pPr>
            <a:r>
              <a:rPr lang="en-US" sz="3000">
                <a:solidFill>
                  <a:srgbClr val="000000"/>
                </a:solidFill>
                <a:latin typeface="Alibaba Sans"/>
                <a:ea typeface="Alibaba Sans"/>
                <a:cs typeface="Alibaba Sans"/>
                <a:sym typeface="Alibaba Sans"/>
              </a:rPr>
              <a:t>2.</a:t>
            </a:r>
            <a:r>
              <a:rPr lang="en-US" b="true" sz="3000">
                <a:solidFill>
                  <a:srgbClr val="000000"/>
                </a:solidFill>
                <a:latin typeface="Alibaba Sans Bold"/>
                <a:ea typeface="Alibaba Sans Bold"/>
                <a:cs typeface="Alibaba Sans Bold"/>
                <a:sym typeface="Alibaba Sans Bold"/>
              </a:rPr>
              <a:t>Model Prediction</a:t>
            </a:r>
            <a:r>
              <a:rPr lang="en-US" sz="3000">
                <a:solidFill>
                  <a:srgbClr val="000000"/>
                </a:solidFill>
                <a:latin typeface="Alibaba Sans"/>
                <a:ea typeface="Alibaba Sans"/>
                <a:cs typeface="Alibaba Sans"/>
                <a:sym typeface="Alibaba Sans"/>
              </a:rPr>
              <a:t>:</a:t>
            </a:r>
            <a:r>
              <a:rPr lang="en-US" sz="3000">
                <a:solidFill>
                  <a:srgbClr val="000000"/>
                </a:solidFill>
                <a:latin typeface="Alibaba Sans"/>
                <a:ea typeface="Alibaba Sans"/>
                <a:cs typeface="Alibaba Sans"/>
                <a:sym typeface="Alibaba Sans"/>
              </a:rPr>
              <a:t> Use the trained model to predict the energy consump</a:t>
            </a:r>
            <a:r>
              <a:rPr lang="en-US" sz="3000">
                <a:solidFill>
                  <a:srgbClr val="000000"/>
                </a:solidFill>
                <a:latin typeface="Alibaba Sans"/>
                <a:ea typeface="Alibaba Sans"/>
                <a:cs typeface="Alibaba Sans"/>
                <a:sym typeface="Alibaba Sans"/>
              </a:rPr>
              <a:t>tion values (y_pred).</a:t>
            </a:r>
          </a:p>
          <a:p>
            <a:pPr algn="just">
              <a:lnSpc>
                <a:spcPts val="4200"/>
              </a:lnSpc>
              <a:spcBef>
                <a:spcPct val="0"/>
              </a:spcBef>
            </a:pPr>
            <a:r>
              <a:rPr lang="en-US" sz="3000">
                <a:solidFill>
                  <a:srgbClr val="000000"/>
                </a:solidFill>
                <a:latin typeface="Alibaba Sans"/>
                <a:ea typeface="Alibaba Sans"/>
                <a:cs typeface="Alibaba Sans"/>
                <a:sym typeface="Alibaba Sans"/>
              </a:rPr>
              <a:t>3</a:t>
            </a:r>
            <a:r>
              <a:rPr lang="en-US" sz="3000">
                <a:solidFill>
                  <a:srgbClr val="000000"/>
                </a:solidFill>
                <a:latin typeface="Alibaba Sans"/>
                <a:ea typeface="Alibaba Sans"/>
                <a:cs typeface="Alibaba Sans"/>
                <a:sym typeface="Alibaba Sans"/>
              </a:rPr>
              <a:t>.</a:t>
            </a:r>
            <a:r>
              <a:rPr lang="en-US" b="true" sz="3000">
                <a:solidFill>
                  <a:srgbClr val="000000"/>
                </a:solidFill>
                <a:latin typeface="Alibaba Sans Bold"/>
                <a:ea typeface="Alibaba Sans Bold"/>
                <a:cs typeface="Alibaba Sans Bold"/>
                <a:sym typeface="Alibaba Sans Bold"/>
              </a:rPr>
              <a:t>Calculate Metrics:</a:t>
            </a:r>
            <a:r>
              <a:rPr lang="en-US" sz="3000">
                <a:solidFill>
                  <a:srgbClr val="000000"/>
                </a:solidFill>
                <a:latin typeface="Alibaba Sans"/>
                <a:ea typeface="Alibaba Sans"/>
                <a:cs typeface="Alibaba Sans"/>
                <a:sym typeface="Alibaba Sans"/>
              </a:rPr>
              <a:t> Evaluat</a:t>
            </a:r>
            <a:r>
              <a:rPr lang="en-US" sz="3000">
                <a:solidFill>
                  <a:srgbClr val="000000"/>
                </a:solidFill>
                <a:latin typeface="Alibaba Sans"/>
                <a:ea typeface="Alibaba Sans"/>
                <a:cs typeface="Alibaba Sans"/>
                <a:sym typeface="Alibaba Sans"/>
              </a:rPr>
              <a:t>e the</a:t>
            </a:r>
            <a:r>
              <a:rPr lang="en-US" sz="3000">
                <a:solidFill>
                  <a:srgbClr val="000000"/>
                </a:solidFill>
                <a:latin typeface="Alibaba Sans"/>
                <a:ea typeface="Alibaba Sans"/>
                <a:cs typeface="Alibaba Sans"/>
                <a:sym typeface="Alibaba Sans"/>
              </a:rPr>
              <a:t> mo</a:t>
            </a:r>
            <a:r>
              <a:rPr lang="en-US" sz="3000">
                <a:solidFill>
                  <a:srgbClr val="000000"/>
                </a:solidFill>
                <a:latin typeface="Alibaba Sans"/>
                <a:ea typeface="Alibaba Sans"/>
                <a:cs typeface="Alibaba Sans"/>
                <a:sym typeface="Alibaba Sans"/>
              </a:rPr>
              <a:t>d</a:t>
            </a:r>
            <a:r>
              <a:rPr lang="en-US" sz="3000">
                <a:solidFill>
                  <a:srgbClr val="000000"/>
                </a:solidFill>
                <a:latin typeface="Alibaba Sans"/>
                <a:ea typeface="Alibaba Sans"/>
                <a:cs typeface="Alibaba Sans"/>
                <a:sym typeface="Alibaba Sans"/>
              </a:rPr>
              <a:t>el</a:t>
            </a:r>
            <a:r>
              <a:rPr lang="en-US" sz="3000">
                <a:solidFill>
                  <a:srgbClr val="000000"/>
                </a:solidFill>
                <a:latin typeface="Alibaba Sans"/>
                <a:ea typeface="Alibaba Sans"/>
                <a:cs typeface="Alibaba Sans"/>
                <a:sym typeface="Alibaba Sans"/>
              </a:rPr>
              <a:t> </a:t>
            </a:r>
            <a:r>
              <a:rPr lang="en-US" sz="3000">
                <a:solidFill>
                  <a:srgbClr val="000000"/>
                </a:solidFill>
                <a:latin typeface="Alibaba Sans"/>
                <a:ea typeface="Alibaba Sans"/>
                <a:cs typeface="Alibaba Sans"/>
                <a:sym typeface="Alibaba Sans"/>
              </a:rPr>
              <a:t>using:RMSE (Root Mean Squared Error) for prediction accuracy.R² score to measure the proportion of variance exp</a:t>
            </a:r>
            <a:r>
              <a:rPr lang="en-US" sz="3000">
                <a:solidFill>
                  <a:srgbClr val="000000"/>
                </a:solidFill>
                <a:latin typeface="Alibaba Sans"/>
                <a:ea typeface="Alibaba Sans"/>
                <a:cs typeface="Alibaba Sans"/>
                <a:sym typeface="Alibaba Sans"/>
              </a:rPr>
              <a:t>l</a:t>
            </a:r>
            <a:r>
              <a:rPr lang="en-US" sz="3000">
                <a:solidFill>
                  <a:srgbClr val="000000"/>
                </a:solidFill>
                <a:latin typeface="Alibaba Sans"/>
                <a:ea typeface="Alibaba Sans"/>
                <a:cs typeface="Alibaba Sans"/>
                <a:sym typeface="Alibaba Sans"/>
              </a:rPr>
              <a:t>a</a:t>
            </a:r>
            <a:r>
              <a:rPr lang="en-US" sz="3000">
                <a:solidFill>
                  <a:srgbClr val="000000"/>
                </a:solidFill>
                <a:latin typeface="Alibaba Sans"/>
                <a:ea typeface="Alibaba Sans"/>
                <a:cs typeface="Alibaba Sans"/>
                <a:sym typeface="Alibaba Sans"/>
              </a:rPr>
              <a:t>ine</a:t>
            </a:r>
            <a:r>
              <a:rPr lang="en-US" sz="3000">
                <a:solidFill>
                  <a:srgbClr val="000000"/>
                </a:solidFill>
                <a:latin typeface="Alibaba Sans"/>
                <a:ea typeface="Alibaba Sans"/>
                <a:cs typeface="Alibaba Sans"/>
                <a:sym typeface="Alibaba Sans"/>
              </a:rPr>
              <a:t>d b</a:t>
            </a:r>
            <a:r>
              <a:rPr lang="en-US" sz="3000">
                <a:solidFill>
                  <a:srgbClr val="000000"/>
                </a:solidFill>
                <a:latin typeface="Alibaba Sans"/>
                <a:ea typeface="Alibaba Sans"/>
                <a:cs typeface="Alibaba Sans"/>
                <a:sym typeface="Alibaba Sans"/>
              </a:rPr>
              <a:t>y </a:t>
            </a:r>
            <a:r>
              <a:rPr lang="en-US" sz="3000">
                <a:solidFill>
                  <a:srgbClr val="000000"/>
                </a:solidFill>
                <a:latin typeface="Alibaba Sans"/>
                <a:ea typeface="Alibaba Sans"/>
                <a:cs typeface="Alibaba Sans"/>
                <a:sym typeface="Alibaba Sans"/>
              </a:rPr>
              <a:t>the model.</a:t>
            </a:r>
          </a:p>
          <a:p>
            <a:pPr algn="just">
              <a:lnSpc>
                <a:spcPts val="4200"/>
              </a:lnSpc>
              <a:spcBef>
                <a:spcPct val="0"/>
              </a:spcBef>
            </a:pPr>
            <a:r>
              <a:rPr lang="en-US" sz="3000">
                <a:solidFill>
                  <a:srgbClr val="000000"/>
                </a:solidFill>
                <a:latin typeface="Alibaba Sans"/>
                <a:ea typeface="Alibaba Sans"/>
                <a:cs typeface="Alibaba Sans"/>
                <a:sym typeface="Alibaba Sans"/>
              </a:rPr>
              <a:t>4.</a:t>
            </a:r>
            <a:r>
              <a:rPr lang="en-US" b="true" sz="3000">
                <a:solidFill>
                  <a:srgbClr val="000000"/>
                </a:solidFill>
                <a:latin typeface="Alibaba Sans Bold"/>
                <a:ea typeface="Alibaba Sans Bold"/>
                <a:cs typeface="Alibaba Sans Bold"/>
                <a:sym typeface="Alibaba Sans Bold"/>
              </a:rPr>
              <a:t>Compare Results</a:t>
            </a:r>
            <a:r>
              <a:rPr lang="en-US" sz="3000">
                <a:solidFill>
                  <a:srgbClr val="000000"/>
                </a:solidFill>
                <a:latin typeface="Alibaba Sans"/>
                <a:ea typeface="Alibaba Sans"/>
                <a:cs typeface="Alibaba Sans"/>
                <a:sym typeface="Alibaba Sans"/>
              </a:rPr>
              <a:t>:</a:t>
            </a:r>
            <a:r>
              <a:rPr lang="en-US" sz="3000">
                <a:solidFill>
                  <a:srgbClr val="000000"/>
                </a:solidFill>
                <a:latin typeface="Alibaba Sans"/>
                <a:ea typeface="Alibaba Sans"/>
                <a:cs typeface="Alibaba Sans"/>
                <a:sym typeface="Alibaba Sans"/>
              </a:rPr>
              <a:t> Cre</a:t>
            </a:r>
            <a:r>
              <a:rPr lang="en-US" sz="3000">
                <a:solidFill>
                  <a:srgbClr val="000000"/>
                </a:solidFill>
                <a:latin typeface="Alibaba Sans"/>
                <a:ea typeface="Alibaba Sans"/>
                <a:cs typeface="Alibaba Sans"/>
                <a:sym typeface="Alibaba Sans"/>
              </a:rPr>
              <a:t>ate a res</a:t>
            </a:r>
            <a:r>
              <a:rPr lang="en-US" sz="3000">
                <a:solidFill>
                  <a:srgbClr val="000000"/>
                </a:solidFill>
                <a:latin typeface="Alibaba Sans"/>
                <a:ea typeface="Alibaba Sans"/>
                <a:cs typeface="Alibaba Sans"/>
                <a:sym typeface="Alibaba Sans"/>
              </a:rPr>
              <a:t>ults Dat</a:t>
            </a:r>
            <a:r>
              <a:rPr lang="en-US" sz="3000">
                <a:solidFill>
                  <a:srgbClr val="000000"/>
                </a:solidFill>
                <a:latin typeface="Alibaba Sans"/>
                <a:ea typeface="Alibaba Sans"/>
                <a:cs typeface="Alibaba Sans"/>
                <a:sym typeface="Alibaba Sans"/>
              </a:rPr>
              <a:t>aF</a:t>
            </a:r>
            <a:r>
              <a:rPr lang="en-US" sz="3000">
                <a:solidFill>
                  <a:srgbClr val="000000"/>
                </a:solidFill>
                <a:latin typeface="Alibaba Sans"/>
                <a:ea typeface="Alibaba Sans"/>
                <a:cs typeface="Alibaba Sans"/>
                <a:sym typeface="Alibaba Sans"/>
              </a:rPr>
              <a:t>rame showing actual vs. predicted energy consumption, along with corresponding timestamps and devices.</a:t>
            </a:r>
          </a:p>
          <a:p>
            <a:pPr algn="just">
              <a:lnSpc>
                <a:spcPts val="4200"/>
              </a:lnSpc>
              <a:spcBef>
                <a:spcPct val="0"/>
              </a:spcBef>
            </a:pPr>
            <a:r>
              <a:rPr lang="en-US" sz="3000">
                <a:solidFill>
                  <a:srgbClr val="000000"/>
                </a:solidFill>
                <a:latin typeface="Alibaba Sans"/>
                <a:ea typeface="Alibaba Sans"/>
                <a:cs typeface="Alibaba Sans"/>
                <a:sym typeface="Alibaba Sans"/>
              </a:rPr>
              <a:t>5.</a:t>
            </a:r>
            <a:r>
              <a:rPr lang="en-US" b="true" sz="3000">
                <a:solidFill>
                  <a:srgbClr val="000000"/>
                </a:solidFill>
                <a:latin typeface="Alibaba Sans Bold"/>
                <a:ea typeface="Alibaba Sans Bold"/>
                <a:cs typeface="Alibaba Sans Bold"/>
                <a:sym typeface="Alibaba Sans Bold"/>
              </a:rPr>
              <a:t>Display Insights:</a:t>
            </a:r>
            <a:r>
              <a:rPr lang="en-US" sz="3000">
                <a:solidFill>
                  <a:srgbClr val="000000"/>
                </a:solidFill>
                <a:latin typeface="Alibaba Sans"/>
                <a:ea typeface="Alibaba Sans"/>
                <a:cs typeface="Alibaba Sans"/>
                <a:sym typeface="Alibaba Sans"/>
              </a:rPr>
              <a:t> Print the RMSE, R² scores, and the predicted vs actual energy consumption results.</a:t>
            </a:r>
          </a:p>
          <a:p>
            <a:pPr algn="just">
              <a:lnSpc>
                <a:spcPts val="4200"/>
              </a:lnSpc>
              <a:spcBef>
                <a:spcPct val="0"/>
              </a:spcBef>
            </a:pPr>
          </a:p>
        </p:txBody>
      </p:sp>
      <p:sp>
        <p:nvSpPr>
          <p:cNvPr name="TextBox 13" id="13"/>
          <p:cNvSpPr txBox="true"/>
          <p:nvPr/>
        </p:nvSpPr>
        <p:spPr>
          <a:xfrm rot="0">
            <a:off x="1028700" y="1066800"/>
            <a:ext cx="12927273" cy="647701"/>
          </a:xfrm>
          <a:prstGeom prst="rect">
            <a:avLst/>
          </a:prstGeom>
        </p:spPr>
        <p:txBody>
          <a:bodyPr anchor="t" rtlCol="false" tIns="0" lIns="0" bIns="0" rIns="0">
            <a:spAutoFit/>
          </a:bodyPr>
          <a:lstStyle/>
          <a:p>
            <a:pPr algn="l">
              <a:lnSpc>
                <a:spcPts val="4500"/>
              </a:lnSpc>
            </a:pPr>
            <a:r>
              <a:rPr lang="en-US" sz="4500" b="true">
                <a:solidFill>
                  <a:srgbClr val="60941A"/>
                </a:solidFill>
                <a:latin typeface="Telegraf Heavy"/>
                <a:ea typeface="Telegraf Heavy"/>
                <a:cs typeface="Telegraf Heavy"/>
                <a:sym typeface="Telegraf Heavy"/>
              </a:rPr>
              <a:t>MODULE 4 - MODEL EVALUATION</a:t>
            </a:r>
          </a:p>
        </p:txBody>
      </p:sp>
      <p:sp>
        <p:nvSpPr>
          <p:cNvPr name="TextBox 14" id="14"/>
          <p:cNvSpPr txBox="true"/>
          <p:nvPr/>
        </p:nvSpPr>
        <p:spPr>
          <a:xfrm rot="0">
            <a:off x="803539" y="1903043"/>
            <a:ext cx="3911431" cy="679451"/>
          </a:xfrm>
          <a:prstGeom prst="rect">
            <a:avLst/>
          </a:prstGeom>
        </p:spPr>
        <p:txBody>
          <a:bodyPr anchor="t" rtlCol="false" tIns="0" lIns="0" bIns="0" rIns="0">
            <a:spAutoFit/>
          </a:bodyPr>
          <a:lstStyle/>
          <a:p>
            <a:pPr algn="ctr">
              <a:lnSpc>
                <a:spcPts val="5599"/>
              </a:lnSpc>
              <a:spcBef>
                <a:spcPct val="0"/>
              </a:spcBef>
            </a:pPr>
            <a:r>
              <a:rPr lang="en-US" b="true" sz="3999">
                <a:solidFill>
                  <a:srgbClr val="000000"/>
                </a:solidFill>
                <a:latin typeface="Alibaba Sans Bold"/>
                <a:ea typeface="Alibaba Sans Bold"/>
                <a:cs typeface="Alibaba Sans Bold"/>
                <a:sym typeface="Alibaba Sans Bold"/>
              </a:rPr>
              <a:t>ALGORITHM:</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2619" y="9426076"/>
            <a:ext cx="21449591" cy="2447365"/>
            <a:chOff x="0" y="0"/>
            <a:chExt cx="5649275" cy="644573"/>
          </a:xfrm>
        </p:grpSpPr>
        <p:sp>
          <p:nvSpPr>
            <p:cNvPr name="Freeform 3" id="3"/>
            <p:cNvSpPr/>
            <p:nvPr/>
          </p:nvSpPr>
          <p:spPr>
            <a:xfrm flipH="false" flipV="false" rot="0">
              <a:off x="0" y="0"/>
              <a:ext cx="5649275" cy="644573"/>
            </a:xfrm>
            <a:custGeom>
              <a:avLst/>
              <a:gdLst/>
              <a:ahLst/>
              <a:cxnLst/>
              <a:rect r="r" b="b" t="t" l="l"/>
              <a:pathLst>
                <a:path h="644573" w="5649275">
                  <a:moveTo>
                    <a:pt x="0" y="0"/>
                  </a:moveTo>
                  <a:lnTo>
                    <a:pt x="5649275" y="0"/>
                  </a:lnTo>
                  <a:lnTo>
                    <a:pt x="5649275" y="644573"/>
                  </a:lnTo>
                  <a:lnTo>
                    <a:pt x="0" y="644573"/>
                  </a:lnTo>
                  <a:close/>
                </a:path>
              </a:pathLst>
            </a:custGeom>
            <a:solidFill>
              <a:srgbClr val="E4F577"/>
            </a:solidFill>
          </p:spPr>
        </p:sp>
        <p:sp>
          <p:nvSpPr>
            <p:cNvPr name="TextBox 4" id="4"/>
            <p:cNvSpPr txBox="true"/>
            <p:nvPr/>
          </p:nvSpPr>
          <p:spPr>
            <a:xfrm>
              <a:off x="0" y="-38100"/>
              <a:ext cx="5649275" cy="68267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5400000">
            <a:off x="16445618" y="1279524"/>
            <a:ext cx="1064506" cy="562858"/>
          </a:xfrm>
          <a:custGeom>
            <a:avLst/>
            <a:gdLst/>
            <a:ahLst/>
            <a:cxnLst/>
            <a:rect r="r" b="b" t="t" l="l"/>
            <a:pathLst>
              <a:path h="562858" w="1064506">
                <a:moveTo>
                  <a:pt x="0" y="0"/>
                </a:moveTo>
                <a:lnTo>
                  <a:pt x="1064506" y="0"/>
                </a:lnTo>
                <a:lnTo>
                  <a:pt x="1064506" y="562858"/>
                </a:lnTo>
                <a:lnTo>
                  <a:pt x="0" y="5628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513158" y="481948"/>
            <a:ext cx="2278518" cy="2870225"/>
          </a:xfrm>
          <a:custGeom>
            <a:avLst/>
            <a:gdLst/>
            <a:ahLst/>
            <a:cxnLst/>
            <a:rect r="r" b="b" t="t" l="l"/>
            <a:pathLst>
              <a:path h="2870225" w="2278518">
                <a:moveTo>
                  <a:pt x="0" y="0"/>
                </a:moveTo>
                <a:lnTo>
                  <a:pt x="2278519" y="0"/>
                </a:lnTo>
                <a:lnTo>
                  <a:pt x="2278519" y="2870225"/>
                </a:lnTo>
                <a:lnTo>
                  <a:pt x="0" y="2870225"/>
                </a:lnTo>
                <a:lnTo>
                  <a:pt x="0" y="0"/>
                </a:lnTo>
                <a:close/>
              </a:path>
            </a:pathLst>
          </a:custGeom>
          <a:blipFill>
            <a:blip r:embed="rId4">
              <a:extLst>
                <a:ext uri="{96DAC541-7B7A-43D3-8B79-37D633B846F1}">
                  <asvg:svgBlip xmlns:asvg="http://schemas.microsoft.com/office/drawing/2016/SVG/main" r:embed="rId5"/>
                </a:ext>
              </a:extLst>
            </a:blip>
            <a:stretch>
              <a:fillRect l="0" t="0" r="-37109" b="0"/>
            </a:stretch>
          </a:blipFill>
        </p:spPr>
      </p:sp>
      <p:sp>
        <p:nvSpPr>
          <p:cNvPr name="Freeform 7" id="7"/>
          <p:cNvSpPr/>
          <p:nvPr/>
        </p:nvSpPr>
        <p:spPr>
          <a:xfrm flipH="false" flipV="false" rot="0">
            <a:off x="495247" y="4610047"/>
            <a:ext cx="533453" cy="533453"/>
          </a:xfrm>
          <a:custGeom>
            <a:avLst/>
            <a:gdLst/>
            <a:ahLst/>
            <a:cxnLst/>
            <a:rect r="r" b="b" t="t" l="l"/>
            <a:pathLst>
              <a:path h="533453" w="533453">
                <a:moveTo>
                  <a:pt x="0" y="0"/>
                </a:moveTo>
                <a:lnTo>
                  <a:pt x="533453" y="0"/>
                </a:lnTo>
                <a:lnTo>
                  <a:pt x="533453" y="533453"/>
                </a:lnTo>
                <a:lnTo>
                  <a:pt x="0" y="5334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761973" y="1709129"/>
            <a:ext cx="768154" cy="76815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577"/>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7045802" y="2357479"/>
            <a:ext cx="3929130" cy="6488732"/>
          </a:xfrm>
          <a:custGeom>
            <a:avLst/>
            <a:gdLst/>
            <a:ahLst/>
            <a:cxnLst/>
            <a:rect r="r" b="b" t="t" l="l"/>
            <a:pathLst>
              <a:path h="6488732" w="3929130">
                <a:moveTo>
                  <a:pt x="0" y="0"/>
                </a:moveTo>
                <a:lnTo>
                  <a:pt x="3929131" y="0"/>
                </a:lnTo>
                <a:lnTo>
                  <a:pt x="3929131" y="6488732"/>
                </a:lnTo>
                <a:lnTo>
                  <a:pt x="0" y="6488732"/>
                </a:lnTo>
                <a:lnTo>
                  <a:pt x="0" y="0"/>
                </a:lnTo>
                <a:close/>
              </a:path>
            </a:pathLst>
          </a:custGeom>
          <a:blipFill>
            <a:blip r:embed="rId8"/>
            <a:stretch>
              <a:fillRect l="0" t="0" r="0" b="0"/>
            </a:stretch>
          </a:blipFill>
        </p:spPr>
      </p:sp>
      <p:sp>
        <p:nvSpPr>
          <p:cNvPr name="TextBox 12" id="12"/>
          <p:cNvSpPr txBox="true"/>
          <p:nvPr/>
        </p:nvSpPr>
        <p:spPr>
          <a:xfrm rot="0">
            <a:off x="1028700" y="8615890"/>
            <a:ext cx="5279349" cy="320708"/>
          </a:xfrm>
          <a:prstGeom prst="rect">
            <a:avLst/>
          </a:prstGeom>
        </p:spPr>
        <p:txBody>
          <a:bodyPr anchor="t" rtlCol="false" tIns="0" lIns="0" bIns="0" rIns="0">
            <a:spAutoFit/>
          </a:bodyPr>
          <a:lstStyle/>
          <a:p>
            <a:pPr algn="l">
              <a:lnSpc>
                <a:spcPts val="2499"/>
              </a:lnSpc>
            </a:pPr>
            <a:r>
              <a:rPr lang="en-US" sz="2499">
                <a:solidFill>
                  <a:srgbClr val="FFFFFF"/>
                </a:solidFill>
                <a:latin typeface="Alibaba Sans"/>
                <a:ea typeface="Alibaba Sans"/>
                <a:cs typeface="Alibaba Sans"/>
                <a:sym typeface="Alibaba Sans"/>
              </a:rPr>
              <a:t>www.reallygreatsite.com</a:t>
            </a:r>
          </a:p>
        </p:txBody>
      </p:sp>
      <p:sp>
        <p:nvSpPr>
          <p:cNvPr name="TextBox 13" id="13"/>
          <p:cNvSpPr txBox="true"/>
          <p:nvPr/>
        </p:nvSpPr>
        <p:spPr>
          <a:xfrm rot="0">
            <a:off x="11979951" y="8615890"/>
            <a:ext cx="5279349" cy="320708"/>
          </a:xfrm>
          <a:prstGeom prst="rect">
            <a:avLst/>
          </a:prstGeom>
        </p:spPr>
        <p:txBody>
          <a:bodyPr anchor="t" rtlCol="false" tIns="0" lIns="0" bIns="0" rIns="0">
            <a:spAutoFit/>
          </a:bodyPr>
          <a:lstStyle/>
          <a:p>
            <a:pPr algn="r">
              <a:lnSpc>
                <a:spcPts val="2499"/>
              </a:lnSpc>
            </a:pPr>
            <a:r>
              <a:rPr lang="en-US" sz="2499">
                <a:solidFill>
                  <a:srgbClr val="FFFFFF"/>
                </a:solidFill>
                <a:latin typeface="Alibaba Sans"/>
                <a:ea typeface="Alibaba Sans"/>
                <a:cs typeface="Alibaba Sans"/>
                <a:sym typeface="Alibaba Sans"/>
              </a:rPr>
              <a:t>PAGE: 04</a:t>
            </a:r>
          </a:p>
        </p:txBody>
      </p:sp>
      <p:sp>
        <p:nvSpPr>
          <p:cNvPr name="TextBox 14" id="14"/>
          <p:cNvSpPr txBox="true"/>
          <p:nvPr/>
        </p:nvSpPr>
        <p:spPr>
          <a:xfrm rot="0">
            <a:off x="2409123" y="922378"/>
            <a:ext cx="13202489" cy="647701"/>
          </a:xfrm>
          <a:prstGeom prst="rect">
            <a:avLst/>
          </a:prstGeom>
        </p:spPr>
        <p:txBody>
          <a:bodyPr anchor="t" rtlCol="false" tIns="0" lIns="0" bIns="0" rIns="0">
            <a:spAutoFit/>
          </a:bodyPr>
          <a:lstStyle/>
          <a:p>
            <a:pPr algn="l">
              <a:lnSpc>
                <a:spcPts val="4500"/>
              </a:lnSpc>
            </a:pPr>
            <a:r>
              <a:rPr lang="en-US" sz="4500" b="true">
                <a:solidFill>
                  <a:srgbClr val="60941A"/>
                </a:solidFill>
                <a:latin typeface="Telegraf Heavy"/>
                <a:ea typeface="Telegraf Heavy"/>
                <a:cs typeface="Telegraf Heavy"/>
                <a:sym typeface="Telegraf Heavy"/>
              </a:rPr>
              <a:t>MODULE 4 - MODEL EVALUATION</a:t>
            </a:r>
          </a:p>
        </p:txBody>
      </p:sp>
      <p:sp>
        <p:nvSpPr>
          <p:cNvPr name="TextBox 15" id="15"/>
          <p:cNvSpPr txBox="true"/>
          <p:nvPr/>
        </p:nvSpPr>
        <p:spPr>
          <a:xfrm rot="0">
            <a:off x="1302082" y="1979653"/>
            <a:ext cx="6800997" cy="679451"/>
          </a:xfrm>
          <a:prstGeom prst="rect">
            <a:avLst/>
          </a:prstGeom>
        </p:spPr>
        <p:txBody>
          <a:bodyPr anchor="t" rtlCol="false" tIns="0" lIns="0" bIns="0" rIns="0">
            <a:spAutoFit/>
          </a:bodyPr>
          <a:lstStyle/>
          <a:p>
            <a:pPr algn="ctr">
              <a:lnSpc>
                <a:spcPts val="5599"/>
              </a:lnSpc>
              <a:spcBef>
                <a:spcPct val="0"/>
              </a:spcBef>
            </a:pPr>
            <a:r>
              <a:rPr lang="en-US" b="true" sz="3999">
                <a:solidFill>
                  <a:srgbClr val="000000"/>
                </a:solidFill>
                <a:latin typeface="Alibaba Sans Bold"/>
                <a:ea typeface="Alibaba Sans Bold"/>
                <a:cs typeface="Alibaba Sans Bold"/>
                <a:sym typeface="Alibaba Sans Bold"/>
              </a:rPr>
              <a:t>DATA FLOW DIAGRAM</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2619" y="9426076"/>
            <a:ext cx="21449591" cy="2447365"/>
            <a:chOff x="0" y="0"/>
            <a:chExt cx="5649275" cy="644573"/>
          </a:xfrm>
        </p:grpSpPr>
        <p:sp>
          <p:nvSpPr>
            <p:cNvPr name="Freeform 3" id="3"/>
            <p:cNvSpPr/>
            <p:nvPr/>
          </p:nvSpPr>
          <p:spPr>
            <a:xfrm flipH="false" flipV="false" rot="0">
              <a:off x="0" y="0"/>
              <a:ext cx="5649275" cy="644573"/>
            </a:xfrm>
            <a:custGeom>
              <a:avLst/>
              <a:gdLst/>
              <a:ahLst/>
              <a:cxnLst/>
              <a:rect r="r" b="b" t="t" l="l"/>
              <a:pathLst>
                <a:path h="644573" w="5649275">
                  <a:moveTo>
                    <a:pt x="0" y="0"/>
                  </a:moveTo>
                  <a:lnTo>
                    <a:pt x="5649275" y="0"/>
                  </a:lnTo>
                  <a:lnTo>
                    <a:pt x="5649275" y="644573"/>
                  </a:lnTo>
                  <a:lnTo>
                    <a:pt x="0" y="644573"/>
                  </a:lnTo>
                  <a:close/>
                </a:path>
              </a:pathLst>
            </a:custGeom>
            <a:solidFill>
              <a:srgbClr val="E4F577"/>
            </a:solidFill>
          </p:spPr>
        </p:sp>
        <p:sp>
          <p:nvSpPr>
            <p:cNvPr name="TextBox 4" id="4"/>
            <p:cNvSpPr txBox="true"/>
            <p:nvPr/>
          </p:nvSpPr>
          <p:spPr>
            <a:xfrm>
              <a:off x="0" y="-38100"/>
              <a:ext cx="5649275" cy="68267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5400000">
            <a:off x="16445618" y="1279524"/>
            <a:ext cx="1064506" cy="562858"/>
          </a:xfrm>
          <a:custGeom>
            <a:avLst/>
            <a:gdLst/>
            <a:ahLst/>
            <a:cxnLst/>
            <a:rect r="r" b="b" t="t" l="l"/>
            <a:pathLst>
              <a:path h="562858" w="1064506">
                <a:moveTo>
                  <a:pt x="0" y="0"/>
                </a:moveTo>
                <a:lnTo>
                  <a:pt x="1064506" y="0"/>
                </a:lnTo>
                <a:lnTo>
                  <a:pt x="1064506" y="562858"/>
                </a:lnTo>
                <a:lnTo>
                  <a:pt x="0" y="5628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513158" y="481948"/>
            <a:ext cx="2278518" cy="2870225"/>
          </a:xfrm>
          <a:custGeom>
            <a:avLst/>
            <a:gdLst/>
            <a:ahLst/>
            <a:cxnLst/>
            <a:rect r="r" b="b" t="t" l="l"/>
            <a:pathLst>
              <a:path h="2870225" w="2278518">
                <a:moveTo>
                  <a:pt x="0" y="0"/>
                </a:moveTo>
                <a:lnTo>
                  <a:pt x="2278519" y="0"/>
                </a:lnTo>
                <a:lnTo>
                  <a:pt x="2278519" y="2870225"/>
                </a:lnTo>
                <a:lnTo>
                  <a:pt x="0" y="2870225"/>
                </a:lnTo>
                <a:lnTo>
                  <a:pt x="0" y="0"/>
                </a:lnTo>
                <a:close/>
              </a:path>
            </a:pathLst>
          </a:custGeom>
          <a:blipFill>
            <a:blip r:embed="rId4">
              <a:extLst>
                <a:ext uri="{96DAC541-7B7A-43D3-8B79-37D633B846F1}">
                  <asvg:svgBlip xmlns:asvg="http://schemas.microsoft.com/office/drawing/2016/SVG/main" r:embed="rId5"/>
                </a:ext>
              </a:extLst>
            </a:blip>
            <a:stretch>
              <a:fillRect l="0" t="0" r="-37109" b="0"/>
            </a:stretch>
          </a:blipFill>
        </p:spPr>
      </p:sp>
      <p:sp>
        <p:nvSpPr>
          <p:cNvPr name="Freeform 7" id="7"/>
          <p:cNvSpPr/>
          <p:nvPr/>
        </p:nvSpPr>
        <p:spPr>
          <a:xfrm flipH="false" flipV="false" rot="0">
            <a:off x="495247" y="4610047"/>
            <a:ext cx="533453" cy="533453"/>
          </a:xfrm>
          <a:custGeom>
            <a:avLst/>
            <a:gdLst/>
            <a:ahLst/>
            <a:cxnLst/>
            <a:rect r="r" b="b" t="t" l="l"/>
            <a:pathLst>
              <a:path h="533453" w="533453">
                <a:moveTo>
                  <a:pt x="0" y="0"/>
                </a:moveTo>
                <a:lnTo>
                  <a:pt x="533453" y="0"/>
                </a:lnTo>
                <a:lnTo>
                  <a:pt x="533453" y="533453"/>
                </a:lnTo>
                <a:lnTo>
                  <a:pt x="0" y="5334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761973" y="1709129"/>
            <a:ext cx="768154" cy="76815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577"/>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3448346" y="2768337"/>
            <a:ext cx="11391308" cy="6421850"/>
          </a:xfrm>
          <a:custGeom>
            <a:avLst/>
            <a:gdLst/>
            <a:ahLst/>
            <a:cxnLst/>
            <a:rect r="r" b="b" t="t" l="l"/>
            <a:pathLst>
              <a:path h="6421850" w="11391308">
                <a:moveTo>
                  <a:pt x="0" y="0"/>
                </a:moveTo>
                <a:lnTo>
                  <a:pt x="11391308" y="0"/>
                </a:lnTo>
                <a:lnTo>
                  <a:pt x="11391308" y="6421850"/>
                </a:lnTo>
                <a:lnTo>
                  <a:pt x="0" y="6421850"/>
                </a:lnTo>
                <a:lnTo>
                  <a:pt x="0" y="0"/>
                </a:lnTo>
                <a:close/>
              </a:path>
            </a:pathLst>
          </a:custGeom>
          <a:blipFill>
            <a:blip r:embed="rId8"/>
            <a:stretch>
              <a:fillRect l="0" t="0" r="0" b="0"/>
            </a:stretch>
          </a:blipFill>
        </p:spPr>
      </p:sp>
      <p:sp>
        <p:nvSpPr>
          <p:cNvPr name="TextBox 12" id="12"/>
          <p:cNvSpPr txBox="true"/>
          <p:nvPr/>
        </p:nvSpPr>
        <p:spPr>
          <a:xfrm rot="0">
            <a:off x="1028700" y="8615890"/>
            <a:ext cx="5279349" cy="320708"/>
          </a:xfrm>
          <a:prstGeom prst="rect">
            <a:avLst/>
          </a:prstGeom>
        </p:spPr>
        <p:txBody>
          <a:bodyPr anchor="t" rtlCol="false" tIns="0" lIns="0" bIns="0" rIns="0">
            <a:spAutoFit/>
          </a:bodyPr>
          <a:lstStyle/>
          <a:p>
            <a:pPr algn="l">
              <a:lnSpc>
                <a:spcPts val="2499"/>
              </a:lnSpc>
            </a:pPr>
            <a:r>
              <a:rPr lang="en-US" sz="2499">
                <a:solidFill>
                  <a:srgbClr val="FFFFFF"/>
                </a:solidFill>
                <a:latin typeface="Alibaba Sans"/>
                <a:ea typeface="Alibaba Sans"/>
                <a:cs typeface="Alibaba Sans"/>
                <a:sym typeface="Alibaba Sans"/>
              </a:rPr>
              <a:t>www.reallygreatsite.com</a:t>
            </a:r>
          </a:p>
        </p:txBody>
      </p:sp>
      <p:sp>
        <p:nvSpPr>
          <p:cNvPr name="TextBox 13" id="13"/>
          <p:cNvSpPr txBox="true"/>
          <p:nvPr/>
        </p:nvSpPr>
        <p:spPr>
          <a:xfrm rot="0">
            <a:off x="11979951" y="8615890"/>
            <a:ext cx="5279349" cy="320708"/>
          </a:xfrm>
          <a:prstGeom prst="rect">
            <a:avLst/>
          </a:prstGeom>
        </p:spPr>
        <p:txBody>
          <a:bodyPr anchor="t" rtlCol="false" tIns="0" lIns="0" bIns="0" rIns="0">
            <a:spAutoFit/>
          </a:bodyPr>
          <a:lstStyle/>
          <a:p>
            <a:pPr algn="r">
              <a:lnSpc>
                <a:spcPts val="2499"/>
              </a:lnSpc>
            </a:pPr>
            <a:r>
              <a:rPr lang="en-US" sz="2499">
                <a:solidFill>
                  <a:srgbClr val="FFFFFF"/>
                </a:solidFill>
                <a:latin typeface="Alibaba Sans"/>
                <a:ea typeface="Alibaba Sans"/>
                <a:cs typeface="Alibaba Sans"/>
                <a:sym typeface="Alibaba Sans"/>
              </a:rPr>
              <a:t>PAGE: 04</a:t>
            </a:r>
          </a:p>
        </p:txBody>
      </p:sp>
      <p:sp>
        <p:nvSpPr>
          <p:cNvPr name="TextBox 14" id="14"/>
          <p:cNvSpPr txBox="true"/>
          <p:nvPr/>
        </p:nvSpPr>
        <p:spPr>
          <a:xfrm rot="0">
            <a:off x="2409123" y="922378"/>
            <a:ext cx="13202489" cy="647701"/>
          </a:xfrm>
          <a:prstGeom prst="rect">
            <a:avLst/>
          </a:prstGeom>
        </p:spPr>
        <p:txBody>
          <a:bodyPr anchor="t" rtlCol="false" tIns="0" lIns="0" bIns="0" rIns="0">
            <a:spAutoFit/>
          </a:bodyPr>
          <a:lstStyle/>
          <a:p>
            <a:pPr algn="l">
              <a:lnSpc>
                <a:spcPts val="4500"/>
              </a:lnSpc>
            </a:pPr>
            <a:r>
              <a:rPr lang="en-US" sz="4500" b="true">
                <a:solidFill>
                  <a:srgbClr val="60941A"/>
                </a:solidFill>
                <a:latin typeface="Telegraf Heavy"/>
                <a:ea typeface="Telegraf Heavy"/>
                <a:cs typeface="Telegraf Heavy"/>
                <a:sym typeface="Telegraf Heavy"/>
              </a:rPr>
              <a:t>MODULE 4 - MODEL EVALUATION</a:t>
            </a:r>
          </a:p>
        </p:txBody>
      </p:sp>
      <p:sp>
        <p:nvSpPr>
          <p:cNvPr name="TextBox 15" id="15"/>
          <p:cNvSpPr txBox="true"/>
          <p:nvPr/>
        </p:nvSpPr>
        <p:spPr>
          <a:xfrm rot="0">
            <a:off x="1906393" y="1852997"/>
            <a:ext cx="6800997" cy="679451"/>
          </a:xfrm>
          <a:prstGeom prst="rect">
            <a:avLst/>
          </a:prstGeom>
        </p:spPr>
        <p:txBody>
          <a:bodyPr anchor="t" rtlCol="false" tIns="0" lIns="0" bIns="0" rIns="0">
            <a:spAutoFit/>
          </a:bodyPr>
          <a:lstStyle/>
          <a:p>
            <a:pPr algn="ctr">
              <a:lnSpc>
                <a:spcPts val="5599"/>
              </a:lnSpc>
              <a:spcBef>
                <a:spcPct val="0"/>
              </a:spcBef>
            </a:pPr>
            <a:r>
              <a:rPr lang="en-US" b="true" sz="3999">
                <a:solidFill>
                  <a:srgbClr val="000000"/>
                </a:solidFill>
                <a:latin typeface="Alibaba Sans Bold"/>
                <a:ea typeface="Alibaba Sans Bold"/>
                <a:cs typeface="Alibaba Sans Bold"/>
                <a:sym typeface="Alibaba Sans Bold"/>
              </a:rPr>
              <a:t>OUTPUT SCREENSHOT:</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4980782" y="11100"/>
            <a:ext cx="2278518" cy="2870225"/>
          </a:xfrm>
          <a:custGeom>
            <a:avLst/>
            <a:gdLst/>
            <a:ahLst/>
            <a:cxnLst/>
            <a:rect r="r" b="b" t="t" l="l"/>
            <a:pathLst>
              <a:path h="2870225" w="2278518">
                <a:moveTo>
                  <a:pt x="2278518" y="0"/>
                </a:moveTo>
                <a:lnTo>
                  <a:pt x="0" y="0"/>
                </a:lnTo>
                <a:lnTo>
                  <a:pt x="0" y="2870225"/>
                </a:lnTo>
                <a:lnTo>
                  <a:pt x="2278518" y="2870225"/>
                </a:lnTo>
                <a:lnTo>
                  <a:pt x="2278518" y="0"/>
                </a:lnTo>
                <a:close/>
              </a:path>
            </a:pathLst>
          </a:custGeom>
          <a:blipFill>
            <a:blip r:embed="rId2">
              <a:extLst>
                <a:ext uri="{96DAC541-7B7A-43D3-8B79-37D633B846F1}">
                  <asvg:svgBlip xmlns:asvg="http://schemas.microsoft.com/office/drawing/2016/SVG/main" r:embed="rId3"/>
                </a:ext>
              </a:extLst>
            </a:blip>
            <a:stretch>
              <a:fillRect l="0" t="0" r="-37109" b="0"/>
            </a:stretch>
          </a:blipFill>
        </p:spPr>
      </p:sp>
      <p:sp>
        <p:nvSpPr>
          <p:cNvPr name="Freeform 3" id="3"/>
          <p:cNvSpPr/>
          <p:nvPr/>
        </p:nvSpPr>
        <p:spPr>
          <a:xfrm flipH="false" flipV="false" rot="0">
            <a:off x="15432944" y="2095141"/>
            <a:ext cx="371455" cy="371455"/>
          </a:xfrm>
          <a:custGeom>
            <a:avLst/>
            <a:gdLst/>
            <a:ahLst/>
            <a:cxnLst/>
            <a:rect r="r" b="b" t="t" l="l"/>
            <a:pathLst>
              <a:path h="371455" w="371455">
                <a:moveTo>
                  <a:pt x="0" y="0"/>
                </a:moveTo>
                <a:lnTo>
                  <a:pt x="371454" y="0"/>
                </a:lnTo>
                <a:lnTo>
                  <a:pt x="371454" y="371455"/>
                </a:lnTo>
                <a:lnTo>
                  <a:pt x="0" y="3714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5048867" y="841213"/>
            <a:ext cx="768154" cy="768154"/>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577"/>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252619" y="9426076"/>
            <a:ext cx="21449591" cy="2447365"/>
            <a:chOff x="0" y="0"/>
            <a:chExt cx="5649275" cy="644573"/>
          </a:xfrm>
        </p:grpSpPr>
        <p:sp>
          <p:nvSpPr>
            <p:cNvPr name="Freeform 8" id="8"/>
            <p:cNvSpPr/>
            <p:nvPr/>
          </p:nvSpPr>
          <p:spPr>
            <a:xfrm flipH="false" flipV="false" rot="0">
              <a:off x="0" y="0"/>
              <a:ext cx="5649275" cy="644573"/>
            </a:xfrm>
            <a:custGeom>
              <a:avLst/>
              <a:gdLst/>
              <a:ahLst/>
              <a:cxnLst/>
              <a:rect r="r" b="b" t="t" l="l"/>
              <a:pathLst>
                <a:path h="644573" w="5649275">
                  <a:moveTo>
                    <a:pt x="0" y="0"/>
                  </a:moveTo>
                  <a:lnTo>
                    <a:pt x="5649275" y="0"/>
                  </a:lnTo>
                  <a:lnTo>
                    <a:pt x="5649275" y="644573"/>
                  </a:lnTo>
                  <a:lnTo>
                    <a:pt x="0" y="644573"/>
                  </a:lnTo>
                  <a:close/>
                </a:path>
              </a:pathLst>
            </a:custGeom>
            <a:solidFill>
              <a:srgbClr val="E4F577"/>
            </a:solidFill>
          </p:spPr>
        </p:sp>
        <p:sp>
          <p:nvSpPr>
            <p:cNvPr name="TextBox 9" id="9"/>
            <p:cNvSpPr txBox="true"/>
            <p:nvPr/>
          </p:nvSpPr>
          <p:spPr>
            <a:xfrm>
              <a:off x="0" y="-38100"/>
              <a:ext cx="5649275" cy="682673"/>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7419329" y="-1704510"/>
            <a:ext cx="10889801" cy="5285710"/>
          </a:xfrm>
          <a:custGeom>
            <a:avLst/>
            <a:gdLst/>
            <a:ahLst/>
            <a:cxnLst/>
            <a:rect r="r" b="b" t="t" l="l"/>
            <a:pathLst>
              <a:path h="5285710" w="10889801">
                <a:moveTo>
                  <a:pt x="0" y="0"/>
                </a:moveTo>
                <a:lnTo>
                  <a:pt x="10889801" y="0"/>
                </a:lnTo>
                <a:lnTo>
                  <a:pt x="10889801" y="5285709"/>
                </a:lnTo>
                <a:lnTo>
                  <a:pt x="0" y="5285709"/>
                </a:lnTo>
                <a:lnTo>
                  <a:pt x="0" y="0"/>
                </a:lnTo>
                <a:close/>
              </a:path>
            </a:pathLst>
          </a:custGeom>
          <a:blipFill>
            <a:blip r:embed="rId6"/>
            <a:stretch>
              <a:fillRect l="0" t="0" r="-24191" b="0"/>
            </a:stretch>
          </a:blipFill>
        </p:spPr>
      </p:sp>
      <p:sp>
        <p:nvSpPr>
          <p:cNvPr name="TextBox 11" id="11"/>
          <p:cNvSpPr txBox="true"/>
          <p:nvPr/>
        </p:nvSpPr>
        <p:spPr>
          <a:xfrm rot="0">
            <a:off x="11979951" y="8615890"/>
            <a:ext cx="5279349" cy="320708"/>
          </a:xfrm>
          <a:prstGeom prst="rect">
            <a:avLst/>
          </a:prstGeom>
        </p:spPr>
        <p:txBody>
          <a:bodyPr anchor="t" rtlCol="false" tIns="0" lIns="0" bIns="0" rIns="0">
            <a:spAutoFit/>
          </a:bodyPr>
          <a:lstStyle/>
          <a:p>
            <a:pPr algn="r">
              <a:lnSpc>
                <a:spcPts val="2499"/>
              </a:lnSpc>
            </a:pPr>
            <a:r>
              <a:rPr lang="en-US" sz="2499">
                <a:solidFill>
                  <a:srgbClr val="FFFFFF"/>
                </a:solidFill>
                <a:latin typeface="Alibaba Sans"/>
                <a:ea typeface="Alibaba Sans"/>
                <a:cs typeface="Alibaba Sans"/>
                <a:sym typeface="Alibaba Sans"/>
              </a:rPr>
              <a:t>PAGE: 08</a:t>
            </a:r>
          </a:p>
        </p:txBody>
      </p:sp>
      <p:sp>
        <p:nvSpPr>
          <p:cNvPr name="TextBox 12" id="12"/>
          <p:cNvSpPr txBox="true"/>
          <p:nvPr/>
        </p:nvSpPr>
        <p:spPr>
          <a:xfrm rot="0">
            <a:off x="916119" y="2984061"/>
            <a:ext cx="16070125" cy="5857875"/>
          </a:xfrm>
          <a:prstGeom prst="rect">
            <a:avLst/>
          </a:prstGeom>
        </p:spPr>
        <p:txBody>
          <a:bodyPr anchor="t" rtlCol="false" tIns="0" lIns="0" bIns="0" rIns="0">
            <a:spAutoFit/>
          </a:bodyPr>
          <a:lstStyle/>
          <a:p>
            <a:pPr algn="just">
              <a:lnSpc>
                <a:spcPts val="4200"/>
              </a:lnSpc>
              <a:spcBef>
                <a:spcPct val="0"/>
              </a:spcBef>
            </a:pPr>
            <a:r>
              <a:rPr lang="en-US" sz="3000">
                <a:solidFill>
                  <a:srgbClr val="000000"/>
                </a:solidFill>
                <a:latin typeface="Alibaba Sans"/>
                <a:ea typeface="Alibaba Sans"/>
                <a:cs typeface="Alibaba Sans"/>
                <a:sym typeface="Alibaba Sans"/>
              </a:rPr>
              <a:t>1.</a:t>
            </a:r>
            <a:r>
              <a:rPr lang="en-US" b="true" sz="3000">
                <a:solidFill>
                  <a:srgbClr val="000000"/>
                </a:solidFill>
                <a:latin typeface="Alibaba Sans Bold"/>
                <a:ea typeface="Alibaba Sans Bold"/>
                <a:cs typeface="Alibaba Sans Bold"/>
                <a:sym typeface="Alibaba Sans Bold"/>
              </a:rPr>
              <a:t>Filter Data:</a:t>
            </a:r>
            <a:r>
              <a:rPr lang="en-US" sz="3000">
                <a:solidFill>
                  <a:srgbClr val="000000"/>
                </a:solidFill>
                <a:latin typeface="Alibaba Sans"/>
                <a:ea typeface="Alibaba Sans"/>
                <a:cs typeface="Alibaba Sans"/>
                <a:sym typeface="Alibaba Sans"/>
              </a:rPr>
              <a:t> </a:t>
            </a:r>
            <a:r>
              <a:rPr lang="en-US" sz="3000">
                <a:solidFill>
                  <a:srgbClr val="000000"/>
                </a:solidFill>
                <a:latin typeface="Alibaba Sans"/>
                <a:ea typeface="Alibaba Sans"/>
                <a:cs typeface="Alibaba Sans"/>
                <a:sym typeface="Alibaba Sans"/>
              </a:rPr>
              <a:t>S</a:t>
            </a:r>
            <a:r>
              <a:rPr lang="en-US" sz="3000">
                <a:solidFill>
                  <a:srgbClr val="000000"/>
                </a:solidFill>
                <a:latin typeface="Alibaba Sans"/>
                <a:ea typeface="Alibaba Sans"/>
                <a:cs typeface="Alibaba Sans"/>
                <a:sym typeface="Alibaba Sans"/>
              </a:rPr>
              <a:t>ele</a:t>
            </a:r>
            <a:r>
              <a:rPr lang="en-US" sz="3000">
                <a:solidFill>
                  <a:srgbClr val="000000"/>
                </a:solidFill>
                <a:latin typeface="Alibaba Sans"/>
                <a:ea typeface="Alibaba Sans"/>
                <a:cs typeface="Alibaba Sans"/>
                <a:sym typeface="Alibaba Sans"/>
              </a:rPr>
              <a:t>c</a:t>
            </a:r>
            <a:r>
              <a:rPr lang="en-US" sz="3000">
                <a:solidFill>
                  <a:srgbClr val="000000"/>
                </a:solidFill>
                <a:latin typeface="Alibaba Sans"/>
                <a:ea typeface="Alibaba Sans"/>
                <a:cs typeface="Alibaba Sans"/>
                <a:sym typeface="Alibaba Sans"/>
              </a:rPr>
              <a:t>t e</a:t>
            </a:r>
            <a:r>
              <a:rPr lang="en-US" sz="3000">
                <a:solidFill>
                  <a:srgbClr val="000000"/>
                </a:solidFill>
                <a:latin typeface="Alibaba Sans"/>
                <a:ea typeface="Alibaba Sans"/>
                <a:cs typeface="Alibaba Sans"/>
                <a:sym typeface="Alibaba Sans"/>
              </a:rPr>
              <a:t>n</a:t>
            </a:r>
            <a:r>
              <a:rPr lang="en-US" sz="3000">
                <a:solidFill>
                  <a:srgbClr val="000000"/>
                </a:solidFill>
                <a:latin typeface="Alibaba Sans"/>
                <a:ea typeface="Alibaba Sans"/>
                <a:cs typeface="Alibaba Sans"/>
                <a:sym typeface="Alibaba Sans"/>
              </a:rPr>
              <a:t>e</a:t>
            </a:r>
            <a:r>
              <a:rPr lang="en-US" sz="3000">
                <a:solidFill>
                  <a:srgbClr val="000000"/>
                </a:solidFill>
                <a:latin typeface="Alibaba Sans"/>
                <a:ea typeface="Alibaba Sans"/>
                <a:cs typeface="Alibaba Sans"/>
                <a:sym typeface="Alibaba Sans"/>
              </a:rPr>
              <a:t>rgy consumption data for </a:t>
            </a:r>
            <a:r>
              <a:rPr lang="en-US" sz="3000">
                <a:solidFill>
                  <a:srgbClr val="000000"/>
                </a:solidFill>
                <a:latin typeface="Alibaba Sans"/>
                <a:ea typeface="Alibaba Sans"/>
                <a:cs typeface="Alibaba Sans"/>
                <a:sym typeface="Alibaba Sans"/>
              </a:rPr>
              <a:t>the target date or grou</a:t>
            </a:r>
            <a:r>
              <a:rPr lang="en-US" sz="3000">
                <a:solidFill>
                  <a:srgbClr val="000000"/>
                </a:solidFill>
                <a:latin typeface="Alibaba Sans"/>
                <a:ea typeface="Alibaba Sans"/>
                <a:cs typeface="Alibaba Sans"/>
                <a:sym typeface="Alibaba Sans"/>
              </a:rPr>
              <a:t>p </a:t>
            </a:r>
            <a:r>
              <a:rPr lang="en-US" sz="3000">
                <a:solidFill>
                  <a:srgbClr val="000000"/>
                </a:solidFill>
                <a:latin typeface="Alibaba Sans"/>
                <a:ea typeface="Alibaba Sans"/>
                <a:cs typeface="Alibaba Sans"/>
                <a:sym typeface="Alibaba Sans"/>
              </a:rPr>
              <a:t>by 'Time</a:t>
            </a:r>
            <a:r>
              <a:rPr lang="en-US" sz="3000">
                <a:solidFill>
                  <a:srgbClr val="000000"/>
                </a:solidFill>
                <a:latin typeface="Alibaba Sans"/>
                <a:ea typeface="Alibaba Sans"/>
                <a:cs typeface="Alibaba Sans"/>
                <a:sym typeface="Alibaba Sans"/>
              </a:rPr>
              <a:t> Inte</a:t>
            </a:r>
            <a:r>
              <a:rPr lang="en-US" sz="3000">
                <a:solidFill>
                  <a:srgbClr val="000000"/>
                </a:solidFill>
                <a:latin typeface="Alibaba Sans"/>
                <a:ea typeface="Alibaba Sans"/>
                <a:cs typeface="Alibaba Sans"/>
                <a:sym typeface="Alibaba Sans"/>
              </a:rPr>
              <a:t>rval' and 'device’.</a:t>
            </a:r>
          </a:p>
          <a:p>
            <a:pPr algn="just">
              <a:lnSpc>
                <a:spcPts val="4200"/>
              </a:lnSpc>
            </a:pPr>
            <a:r>
              <a:rPr lang="en-US" sz="3000">
                <a:solidFill>
                  <a:srgbClr val="000000"/>
                </a:solidFill>
                <a:latin typeface="Alibaba Sans"/>
                <a:ea typeface="Alibaba Sans"/>
                <a:cs typeface="Alibaba Sans"/>
                <a:sym typeface="Alibaba Sans"/>
              </a:rPr>
              <a:t>2</a:t>
            </a:r>
            <a:r>
              <a:rPr lang="en-US" b="true" sz="3000">
                <a:solidFill>
                  <a:srgbClr val="000000"/>
                </a:solidFill>
                <a:latin typeface="Alibaba Sans Bold"/>
                <a:ea typeface="Alibaba Sans Bold"/>
                <a:cs typeface="Alibaba Sans Bold"/>
                <a:sym typeface="Alibaba Sans Bold"/>
              </a:rPr>
              <a:t>.Bar Plot for Appliance Consumption</a:t>
            </a:r>
            <a:r>
              <a:rPr lang="en-US" sz="3000">
                <a:solidFill>
                  <a:srgbClr val="000000"/>
                </a:solidFill>
                <a:latin typeface="Alibaba Sans"/>
                <a:ea typeface="Alibaba Sans"/>
                <a:cs typeface="Alibaba Sans"/>
                <a:sym typeface="Alibaba Sans"/>
              </a:rPr>
              <a:t>:</a:t>
            </a:r>
            <a:r>
              <a:rPr lang="en-US" sz="3000">
                <a:solidFill>
                  <a:srgbClr val="000000"/>
                </a:solidFill>
                <a:latin typeface="Alibaba Sans"/>
                <a:ea typeface="Alibaba Sans"/>
                <a:cs typeface="Alibaba Sans"/>
                <a:sym typeface="Alibaba Sans"/>
              </a:rPr>
              <a:t> Create a bar chart showing total energy consump</a:t>
            </a:r>
            <a:r>
              <a:rPr lang="en-US" sz="3000">
                <a:solidFill>
                  <a:srgbClr val="000000"/>
                </a:solidFill>
                <a:latin typeface="Alibaba Sans"/>
                <a:ea typeface="Alibaba Sans"/>
                <a:cs typeface="Alibaba Sans"/>
                <a:sym typeface="Alibaba Sans"/>
              </a:rPr>
              <a:t>tion by appliance.</a:t>
            </a:r>
          </a:p>
          <a:p>
            <a:pPr algn="just">
              <a:lnSpc>
                <a:spcPts val="4200"/>
              </a:lnSpc>
              <a:spcBef>
                <a:spcPct val="0"/>
              </a:spcBef>
            </a:pPr>
            <a:r>
              <a:rPr lang="en-US" sz="3000">
                <a:solidFill>
                  <a:srgbClr val="000000"/>
                </a:solidFill>
                <a:latin typeface="Alibaba Sans"/>
                <a:ea typeface="Alibaba Sans"/>
                <a:cs typeface="Alibaba Sans"/>
                <a:sym typeface="Alibaba Sans"/>
              </a:rPr>
              <a:t>3</a:t>
            </a:r>
            <a:r>
              <a:rPr lang="en-US" sz="3000">
                <a:solidFill>
                  <a:srgbClr val="000000"/>
                </a:solidFill>
                <a:latin typeface="Alibaba Sans"/>
                <a:ea typeface="Alibaba Sans"/>
                <a:cs typeface="Alibaba Sans"/>
                <a:sym typeface="Alibaba Sans"/>
              </a:rPr>
              <a:t>.</a:t>
            </a:r>
            <a:r>
              <a:rPr lang="en-US" b="true" sz="3000">
                <a:solidFill>
                  <a:srgbClr val="000000"/>
                </a:solidFill>
                <a:latin typeface="Alibaba Sans Bold"/>
                <a:ea typeface="Alibaba Sans Bold"/>
                <a:cs typeface="Alibaba Sans Bold"/>
                <a:sym typeface="Alibaba Sans Bold"/>
              </a:rPr>
              <a:t>Pie Chart for Total Consumption:</a:t>
            </a:r>
            <a:r>
              <a:rPr lang="en-US" sz="3000">
                <a:solidFill>
                  <a:srgbClr val="000000"/>
                </a:solidFill>
                <a:latin typeface="Alibaba Sans"/>
                <a:ea typeface="Alibaba Sans"/>
                <a:cs typeface="Alibaba Sans"/>
                <a:sym typeface="Alibaba Sans"/>
              </a:rPr>
              <a:t> Visualize energy distribution across appliances with a pie chart.</a:t>
            </a:r>
          </a:p>
          <a:p>
            <a:pPr algn="just">
              <a:lnSpc>
                <a:spcPts val="4200"/>
              </a:lnSpc>
              <a:spcBef>
                <a:spcPct val="0"/>
              </a:spcBef>
            </a:pPr>
            <a:r>
              <a:rPr lang="en-US" sz="3000">
                <a:solidFill>
                  <a:srgbClr val="000000"/>
                </a:solidFill>
                <a:latin typeface="Alibaba Sans"/>
                <a:ea typeface="Alibaba Sans"/>
                <a:cs typeface="Alibaba Sans"/>
                <a:sym typeface="Alibaba Sans"/>
              </a:rPr>
              <a:t>4.</a:t>
            </a:r>
            <a:r>
              <a:rPr lang="en-US" b="true" sz="3000">
                <a:solidFill>
                  <a:srgbClr val="000000"/>
                </a:solidFill>
                <a:latin typeface="Alibaba Sans Bold"/>
                <a:ea typeface="Alibaba Sans Bold"/>
                <a:cs typeface="Alibaba Sans Bold"/>
                <a:sym typeface="Alibaba Sans Bold"/>
              </a:rPr>
              <a:t>Bar Plot for Time Intervals:</a:t>
            </a:r>
            <a:r>
              <a:rPr lang="en-US" sz="3000">
                <a:solidFill>
                  <a:srgbClr val="000000"/>
                </a:solidFill>
                <a:latin typeface="Alibaba Sans"/>
                <a:ea typeface="Alibaba Sans"/>
                <a:cs typeface="Alibaba Sans"/>
                <a:sym typeface="Alibaba Sans"/>
              </a:rPr>
              <a:t> Gener</a:t>
            </a:r>
            <a:r>
              <a:rPr lang="en-US" sz="3000">
                <a:solidFill>
                  <a:srgbClr val="000000"/>
                </a:solidFill>
                <a:latin typeface="Alibaba Sans"/>
                <a:ea typeface="Alibaba Sans"/>
                <a:cs typeface="Alibaba Sans"/>
                <a:sym typeface="Alibaba Sans"/>
              </a:rPr>
              <a:t>ate bar charts for each t</a:t>
            </a:r>
            <a:r>
              <a:rPr lang="en-US" sz="3000">
                <a:solidFill>
                  <a:srgbClr val="000000"/>
                </a:solidFill>
                <a:latin typeface="Alibaba Sans"/>
                <a:ea typeface="Alibaba Sans"/>
                <a:cs typeface="Alibaba Sans"/>
                <a:sym typeface="Alibaba Sans"/>
              </a:rPr>
              <a:t>ime interval showing appliance energy use.</a:t>
            </a:r>
          </a:p>
          <a:p>
            <a:pPr algn="just">
              <a:lnSpc>
                <a:spcPts val="4200"/>
              </a:lnSpc>
              <a:spcBef>
                <a:spcPct val="0"/>
              </a:spcBef>
            </a:pPr>
            <a:r>
              <a:rPr lang="en-US" sz="3000">
                <a:solidFill>
                  <a:srgbClr val="000000"/>
                </a:solidFill>
                <a:latin typeface="Alibaba Sans"/>
                <a:ea typeface="Alibaba Sans"/>
                <a:cs typeface="Alibaba Sans"/>
                <a:sym typeface="Alibaba Sans"/>
              </a:rPr>
              <a:t>5.</a:t>
            </a:r>
            <a:r>
              <a:rPr lang="en-US" b="true" sz="3000">
                <a:solidFill>
                  <a:srgbClr val="000000"/>
                </a:solidFill>
                <a:latin typeface="Alibaba Sans Bold"/>
                <a:ea typeface="Alibaba Sans Bold"/>
                <a:cs typeface="Alibaba Sans Bold"/>
                <a:sym typeface="Alibaba Sans Bold"/>
              </a:rPr>
              <a:t>Display Visuals</a:t>
            </a:r>
            <a:r>
              <a:rPr lang="en-US" sz="3000">
                <a:solidFill>
                  <a:srgbClr val="000000"/>
                </a:solidFill>
                <a:latin typeface="Alibaba Sans"/>
                <a:ea typeface="Alibaba Sans"/>
                <a:cs typeface="Alibaba Sans"/>
                <a:sym typeface="Alibaba Sans"/>
              </a:rPr>
              <a:t>: Format and present charts with labels, titles, and colour schemes for clarity.</a:t>
            </a:r>
          </a:p>
          <a:p>
            <a:pPr algn="just">
              <a:lnSpc>
                <a:spcPts val="4200"/>
              </a:lnSpc>
              <a:spcBef>
                <a:spcPct val="0"/>
              </a:spcBef>
            </a:pPr>
          </a:p>
        </p:txBody>
      </p:sp>
      <p:sp>
        <p:nvSpPr>
          <p:cNvPr name="TextBox 13" id="13"/>
          <p:cNvSpPr txBox="true"/>
          <p:nvPr/>
        </p:nvSpPr>
        <p:spPr>
          <a:xfrm rot="0">
            <a:off x="916119" y="1018816"/>
            <a:ext cx="12927273" cy="647701"/>
          </a:xfrm>
          <a:prstGeom prst="rect">
            <a:avLst/>
          </a:prstGeom>
        </p:spPr>
        <p:txBody>
          <a:bodyPr anchor="t" rtlCol="false" tIns="0" lIns="0" bIns="0" rIns="0">
            <a:spAutoFit/>
          </a:bodyPr>
          <a:lstStyle/>
          <a:p>
            <a:pPr algn="l">
              <a:lnSpc>
                <a:spcPts val="4500"/>
              </a:lnSpc>
            </a:pPr>
            <a:r>
              <a:rPr lang="en-US" sz="4500" b="true">
                <a:solidFill>
                  <a:srgbClr val="60941A"/>
                </a:solidFill>
                <a:latin typeface="Telegraf Heavy"/>
                <a:ea typeface="Telegraf Heavy"/>
                <a:cs typeface="Telegraf Heavy"/>
                <a:sym typeface="Telegraf Heavy"/>
              </a:rPr>
              <a:t>MODULE 5 - DATA VISUALIZATION</a:t>
            </a:r>
          </a:p>
        </p:txBody>
      </p:sp>
      <p:sp>
        <p:nvSpPr>
          <p:cNvPr name="TextBox 14" id="14"/>
          <p:cNvSpPr txBox="true"/>
          <p:nvPr/>
        </p:nvSpPr>
        <p:spPr>
          <a:xfrm rot="0">
            <a:off x="766012" y="2018941"/>
            <a:ext cx="3911431" cy="679451"/>
          </a:xfrm>
          <a:prstGeom prst="rect">
            <a:avLst/>
          </a:prstGeom>
        </p:spPr>
        <p:txBody>
          <a:bodyPr anchor="t" rtlCol="false" tIns="0" lIns="0" bIns="0" rIns="0">
            <a:spAutoFit/>
          </a:bodyPr>
          <a:lstStyle/>
          <a:p>
            <a:pPr algn="ctr">
              <a:lnSpc>
                <a:spcPts val="5599"/>
              </a:lnSpc>
              <a:spcBef>
                <a:spcPct val="0"/>
              </a:spcBef>
            </a:pPr>
            <a:r>
              <a:rPr lang="en-US" b="true" sz="3999">
                <a:solidFill>
                  <a:srgbClr val="000000"/>
                </a:solidFill>
                <a:latin typeface="Alibaba Sans Bold"/>
                <a:ea typeface="Alibaba Sans Bold"/>
                <a:cs typeface="Alibaba Sans Bold"/>
                <a:sym typeface="Alibaba Sans Bold"/>
              </a:rPr>
              <a:t>ALGORITHM:</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2619" y="9426076"/>
            <a:ext cx="21449591" cy="2447365"/>
            <a:chOff x="0" y="0"/>
            <a:chExt cx="5649275" cy="644573"/>
          </a:xfrm>
        </p:grpSpPr>
        <p:sp>
          <p:nvSpPr>
            <p:cNvPr name="Freeform 3" id="3"/>
            <p:cNvSpPr/>
            <p:nvPr/>
          </p:nvSpPr>
          <p:spPr>
            <a:xfrm flipH="false" flipV="false" rot="0">
              <a:off x="0" y="0"/>
              <a:ext cx="5649275" cy="644573"/>
            </a:xfrm>
            <a:custGeom>
              <a:avLst/>
              <a:gdLst/>
              <a:ahLst/>
              <a:cxnLst/>
              <a:rect r="r" b="b" t="t" l="l"/>
              <a:pathLst>
                <a:path h="644573" w="5649275">
                  <a:moveTo>
                    <a:pt x="0" y="0"/>
                  </a:moveTo>
                  <a:lnTo>
                    <a:pt x="5649275" y="0"/>
                  </a:lnTo>
                  <a:lnTo>
                    <a:pt x="5649275" y="644573"/>
                  </a:lnTo>
                  <a:lnTo>
                    <a:pt x="0" y="644573"/>
                  </a:lnTo>
                  <a:close/>
                </a:path>
              </a:pathLst>
            </a:custGeom>
            <a:solidFill>
              <a:srgbClr val="E4F577"/>
            </a:solidFill>
          </p:spPr>
        </p:sp>
        <p:sp>
          <p:nvSpPr>
            <p:cNvPr name="TextBox 4" id="4"/>
            <p:cNvSpPr txBox="true"/>
            <p:nvPr/>
          </p:nvSpPr>
          <p:spPr>
            <a:xfrm>
              <a:off x="0" y="-38100"/>
              <a:ext cx="5649275" cy="68267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5400000">
            <a:off x="16445618" y="1279524"/>
            <a:ext cx="1064506" cy="562858"/>
          </a:xfrm>
          <a:custGeom>
            <a:avLst/>
            <a:gdLst/>
            <a:ahLst/>
            <a:cxnLst/>
            <a:rect r="r" b="b" t="t" l="l"/>
            <a:pathLst>
              <a:path h="562858" w="1064506">
                <a:moveTo>
                  <a:pt x="0" y="0"/>
                </a:moveTo>
                <a:lnTo>
                  <a:pt x="1064506" y="0"/>
                </a:lnTo>
                <a:lnTo>
                  <a:pt x="1064506" y="562858"/>
                </a:lnTo>
                <a:lnTo>
                  <a:pt x="0" y="5628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513158" y="481948"/>
            <a:ext cx="2278518" cy="2870225"/>
          </a:xfrm>
          <a:custGeom>
            <a:avLst/>
            <a:gdLst/>
            <a:ahLst/>
            <a:cxnLst/>
            <a:rect r="r" b="b" t="t" l="l"/>
            <a:pathLst>
              <a:path h="2870225" w="2278518">
                <a:moveTo>
                  <a:pt x="0" y="0"/>
                </a:moveTo>
                <a:lnTo>
                  <a:pt x="2278519" y="0"/>
                </a:lnTo>
                <a:lnTo>
                  <a:pt x="2278519" y="2870225"/>
                </a:lnTo>
                <a:lnTo>
                  <a:pt x="0" y="2870225"/>
                </a:lnTo>
                <a:lnTo>
                  <a:pt x="0" y="0"/>
                </a:lnTo>
                <a:close/>
              </a:path>
            </a:pathLst>
          </a:custGeom>
          <a:blipFill>
            <a:blip r:embed="rId4">
              <a:extLst>
                <a:ext uri="{96DAC541-7B7A-43D3-8B79-37D633B846F1}">
                  <asvg:svgBlip xmlns:asvg="http://schemas.microsoft.com/office/drawing/2016/SVG/main" r:embed="rId5"/>
                </a:ext>
              </a:extLst>
            </a:blip>
            <a:stretch>
              <a:fillRect l="0" t="0" r="-37109" b="0"/>
            </a:stretch>
          </a:blipFill>
        </p:spPr>
      </p:sp>
      <p:sp>
        <p:nvSpPr>
          <p:cNvPr name="Freeform 7" id="7"/>
          <p:cNvSpPr/>
          <p:nvPr/>
        </p:nvSpPr>
        <p:spPr>
          <a:xfrm flipH="false" flipV="false" rot="0">
            <a:off x="495247" y="4610047"/>
            <a:ext cx="533453" cy="533453"/>
          </a:xfrm>
          <a:custGeom>
            <a:avLst/>
            <a:gdLst/>
            <a:ahLst/>
            <a:cxnLst/>
            <a:rect r="r" b="b" t="t" l="l"/>
            <a:pathLst>
              <a:path h="533453" w="533453">
                <a:moveTo>
                  <a:pt x="0" y="0"/>
                </a:moveTo>
                <a:lnTo>
                  <a:pt x="533453" y="0"/>
                </a:lnTo>
                <a:lnTo>
                  <a:pt x="533453" y="533453"/>
                </a:lnTo>
                <a:lnTo>
                  <a:pt x="0" y="5334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761973" y="1709129"/>
            <a:ext cx="768154" cy="76815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577"/>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3209097" y="3144880"/>
            <a:ext cx="11602542" cy="5148628"/>
          </a:xfrm>
          <a:custGeom>
            <a:avLst/>
            <a:gdLst/>
            <a:ahLst/>
            <a:cxnLst/>
            <a:rect r="r" b="b" t="t" l="l"/>
            <a:pathLst>
              <a:path h="5148628" w="11602542">
                <a:moveTo>
                  <a:pt x="0" y="0"/>
                </a:moveTo>
                <a:lnTo>
                  <a:pt x="11602541" y="0"/>
                </a:lnTo>
                <a:lnTo>
                  <a:pt x="11602541" y="5148627"/>
                </a:lnTo>
                <a:lnTo>
                  <a:pt x="0" y="5148627"/>
                </a:lnTo>
                <a:lnTo>
                  <a:pt x="0" y="0"/>
                </a:lnTo>
                <a:close/>
              </a:path>
            </a:pathLst>
          </a:custGeom>
          <a:blipFill>
            <a:blip r:embed="rId8"/>
            <a:stretch>
              <a:fillRect l="0" t="0" r="0" b="0"/>
            </a:stretch>
          </a:blipFill>
        </p:spPr>
      </p:sp>
      <p:sp>
        <p:nvSpPr>
          <p:cNvPr name="TextBox 12" id="12"/>
          <p:cNvSpPr txBox="true"/>
          <p:nvPr/>
        </p:nvSpPr>
        <p:spPr>
          <a:xfrm rot="0">
            <a:off x="1028700" y="8615890"/>
            <a:ext cx="5279349" cy="320708"/>
          </a:xfrm>
          <a:prstGeom prst="rect">
            <a:avLst/>
          </a:prstGeom>
        </p:spPr>
        <p:txBody>
          <a:bodyPr anchor="t" rtlCol="false" tIns="0" lIns="0" bIns="0" rIns="0">
            <a:spAutoFit/>
          </a:bodyPr>
          <a:lstStyle/>
          <a:p>
            <a:pPr algn="l">
              <a:lnSpc>
                <a:spcPts val="2499"/>
              </a:lnSpc>
            </a:pPr>
            <a:r>
              <a:rPr lang="en-US" sz="2499">
                <a:solidFill>
                  <a:srgbClr val="FFFFFF"/>
                </a:solidFill>
                <a:latin typeface="Alibaba Sans"/>
                <a:ea typeface="Alibaba Sans"/>
                <a:cs typeface="Alibaba Sans"/>
                <a:sym typeface="Alibaba Sans"/>
              </a:rPr>
              <a:t>www.reallygreatsite.com</a:t>
            </a:r>
          </a:p>
        </p:txBody>
      </p:sp>
      <p:sp>
        <p:nvSpPr>
          <p:cNvPr name="TextBox 13" id="13"/>
          <p:cNvSpPr txBox="true"/>
          <p:nvPr/>
        </p:nvSpPr>
        <p:spPr>
          <a:xfrm rot="0">
            <a:off x="11979951" y="8615890"/>
            <a:ext cx="5279349" cy="320708"/>
          </a:xfrm>
          <a:prstGeom prst="rect">
            <a:avLst/>
          </a:prstGeom>
        </p:spPr>
        <p:txBody>
          <a:bodyPr anchor="t" rtlCol="false" tIns="0" lIns="0" bIns="0" rIns="0">
            <a:spAutoFit/>
          </a:bodyPr>
          <a:lstStyle/>
          <a:p>
            <a:pPr algn="r">
              <a:lnSpc>
                <a:spcPts val="2499"/>
              </a:lnSpc>
            </a:pPr>
            <a:r>
              <a:rPr lang="en-US" sz="2499">
                <a:solidFill>
                  <a:srgbClr val="FFFFFF"/>
                </a:solidFill>
                <a:latin typeface="Alibaba Sans"/>
                <a:ea typeface="Alibaba Sans"/>
                <a:cs typeface="Alibaba Sans"/>
                <a:sym typeface="Alibaba Sans"/>
              </a:rPr>
              <a:t>PAGE: 04</a:t>
            </a:r>
          </a:p>
        </p:txBody>
      </p:sp>
      <p:sp>
        <p:nvSpPr>
          <p:cNvPr name="TextBox 14" id="14"/>
          <p:cNvSpPr txBox="true"/>
          <p:nvPr/>
        </p:nvSpPr>
        <p:spPr>
          <a:xfrm rot="0">
            <a:off x="2409123" y="922378"/>
            <a:ext cx="13202489" cy="647701"/>
          </a:xfrm>
          <a:prstGeom prst="rect">
            <a:avLst/>
          </a:prstGeom>
        </p:spPr>
        <p:txBody>
          <a:bodyPr anchor="t" rtlCol="false" tIns="0" lIns="0" bIns="0" rIns="0">
            <a:spAutoFit/>
          </a:bodyPr>
          <a:lstStyle/>
          <a:p>
            <a:pPr algn="l">
              <a:lnSpc>
                <a:spcPts val="4500"/>
              </a:lnSpc>
            </a:pPr>
            <a:r>
              <a:rPr lang="en-US" sz="4500" b="true">
                <a:solidFill>
                  <a:srgbClr val="60941A"/>
                </a:solidFill>
                <a:latin typeface="Telegraf Heavy"/>
                <a:ea typeface="Telegraf Heavy"/>
                <a:cs typeface="Telegraf Heavy"/>
                <a:sym typeface="Telegraf Heavy"/>
              </a:rPr>
              <a:t>MODULE 5 - DATA VISUALIZATION</a:t>
            </a:r>
          </a:p>
        </p:txBody>
      </p:sp>
      <p:sp>
        <p:nvSpPr>
          <p:cNvPr name="TextBox 15" id="15"/>
          <p:cNvSpPr txBox="true"/>
          <p:nvPr/>
        </p:nvSpPr>
        <p:spPr>
          <a:xfrm rot="0">
            <a:off x="1302082" y="1979653"/>
            <a:ext cx="6800997" cy="679451"/>
          </a:xfrm>
          <a:prstGeom prst="rect">
            <a:avLst/>
          </a:prstGeom>
        </p:spPr>
        <p:txBody>
          <a:bodyPr anchor="t" rtlCol="false" tIns="0" lIns="0" bIns="0" rIns="0">
            <a:spAutoFit/>
          </a:bodyPr>
          <a:lstStyle/>
          <a:p>
            <a:pPr algn="ctr">
              <a:lnSpc>
                <a:spcPts val="5599"/>
              </a:lnSpc>
              <a:spcBef>
                <a:spcPct val="0"/>
              </a:spcBef>
            </a:pPr>
            <a:r>
              <a:rPr lang="en-US" b="true" sz="3999">
                <a:solidFill>
                  <a:srgbClr val="000000"/>
                </a:solidFill>
                <a:latin typeface="Alibaba Sans Bold"/>
                <a:ea typeface="Alibaba Sans Bold"/>
                <a:cs typeface="Alibaba Sans Bold"/>
                <a:sym typeface="Alibaba Sans Bold"/>
              </a:rPr>
              <a:t>DATA FLOW DIAGRAM</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2619" y="9426076"/>
            <a:ext cx="21449591" cy="2447365"/>
            <a:chOff x="0" y="0"/>
            <a:chExt cx="5649275" cy="644573"/>
          </a:xfrm>
        </p:grpSpPr>
        <p:sp>
          <p:nvSpPr>
            <p:cNvPr name="Freeform 3" id="3"/>
            <p:cNvSpPr/>
            <p:nvPr/>
          </p:nvSpPr>
          <p:spPr>
            <a:xfrm flipH="false" flipV="false" rot="0">
              <a:off x="0" y="0"/>
              <a:ext cx="5649275" cy="644573"/>
            </a:xfrm>
            <a:custGeom>
              <a:avLst/>
              <a:gdLst/>
              <a:ahLst/>
              <a:cxnLst/>
              <a:rect r="r" b="b" t="t" l="l"/>
              <a:pathLst>
                <a:path h="644573" w="5649275">
                  <a:moveTo>
                    <a:pt x="0" y="0"/>
                  </a:moveTo>
                  <a:lnTo>
                    <a:pt x="5649275" y="0"/>
                  </a:lnTo>
                  <a:lnTo>
                    <a:pt x="5649275" y="644573"/>
                  </a:lnTo>
                  <a:lnTo>
                    <a:pt x="0" y="644573"/>
                  </a:lnTo>
                  <a:close/>
                </a:path>
              </a:pathLst>
            </a:custGeom>
            <a:solidFill>
              <a:srgbClr val="E4F577"/>
            </a:solidFill>
          </p:spPr>
        </p:sp>
        <p:sp>
          <p:nvSpPr>
            <p:cNvPr name="TextBox 4" id="4"/>
            <p:cNvSpPr txBox="true"/>
            <p:nvPr/>
          </p:nvSpPr>
          <p:spPr>
            <a:xfrm>
              <a:off x="0" y="-38100"/>
              <a:ext cx="5649275" cy="68267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5400000">
            <a:off x="16445618" y="1279524"/>
            <a:ext cx="1064506" cy="562858"/>
          </a:xfrm>
          <a:custGeom>
            <a:avLst/>
            <a:gdLst/>
            <a:ahLst/>
            <a:cxnLst/>
            <a:rect r="r" b="b" t="t" l="l"/>
            <a:pathLst>
              <a:path h="562858" w="1064506">
                <a:moveTo>
                  <a:pt x="0" y="0"/>
                </a:moveTo>
                <a:lnTo>
                  <a:pt x="1064506" y="0"/>
                </a:lnTo>
                <a:lnTo>
                  <a:pt x="1064506" y="562858"/>
                </a:lnTo>
                <a:lnTo>
                  <a:pt x="0" y="5628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513158" y="481948"/>
            <a:ext cx="2278518" cy="2870225"/>
          </a:xfrm>
          <a:custGeom>
            <a:avLst/>
            <a:gdLst/>
            <a:ahLst/>
            <a:cxnLst/>
            <a:rect r="r" b="b" t="t" l="l"/>
            <a:pathLst>
              <a:path h="2870225" w="2278518">
                <a:moveTo>
                  <a:pt x="0" y="0"/>
                </a:moveTo>
                <a:lnTo>
                  <a:pt x="2278519" y="0"/>
                </a:lnTo>
                <a:lnTo>
                  <a:pt x="2278519" y="2870225"/>
                </a:lnTo>
                <a:lnTo>
                  <a:pt x="0" y="2870225"/>
                </a:lnTo>
                <a:lnTo>
                  <a:pt x="0" y="0"/>
                </a:lnTo>
                <a:close/>
              </a:path>
            </a:pathLst>
          </a:custGeom>
          <a:blipFill>
            <a:blip r:embed="rId4">
              <a:extLst>
                <a:ext uri="{96DAC541-7B7A-43D3-8B79-37D633B846F1}">
                  <asvg:svgBlip xmlns:asvg="http://schemas.microsoft.com/office/drawing/2016/SVG/main" r:embed="rId5"/>
                </a:ext>
              </a:extLst>
            </a:blip>
            <a:stretch>
              <a:fillRect l="0" t="0" r="-37109" b="0"/>
            </a:stretch>
          </a:blipFill>
        </p:spPr>
      </p:sp>
      <p:sp>
        <p:nvSpPr>
          <p:cNvPr name="Freeform 7" id="7"/>
          <p:cNvSpPr/>
          <p:nvPr/>
        </p:nvSpPr>
        <p:spPr>
          <a:xfrm flipH="false" flipV="false" rot="0">
            <a:off x="495247" y="4610047"/>
            <a:ext cx="533453" cy="533453"/>
          </a:xfrm>
          <a:custGeom>
            <a:avLst/>
            <a:gdLst/>
            <a:ahLst/>
            <a:cxnLst/>
            <a:rect r="r" b="b" t="t" l="l"/>
            <a:pathLst>
              <a:path h="533453" w="533453">
                <a:moveTo>
                  <a:pt x="0" y="0"/>
                </a:moveTo>
                <a:lnTo>
                  <a:pt x="533453" y="0"/>
                </a:lnTo>
                <a:lnTo>
                  <a:pt x="533453" y="533453"/>
                </a:lnTo>
                <a:lnTo>
                  <a:pt x="0" y="5334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761973" y="1709129"/>
            <a:ext cx="768154" cy="76815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577"/>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156082" y="2675323"/>
            <a:ext cx="8301619" cy="5904527"/>
          </a:xfrm>
          <a:custGeom>
            <a:avLst/>
            <a:gdLst/>
            <a:ahLst/>
            <a:cxnLst/>
            <a:rect r="r" b="b" t="t" l="l"/>
            <a:pathLst>
              <a:path h="5904527" w="8301619">
                <a:moveTo>
                  <a:pt x="0" y="0"/>
                </a:moveTo>
                <a:lnTo>
                  <a:pt x="8301619" y="0"/>
                </a:lnTo>
                <a:lnTo>
                  <a:pt x="8301619" y="5904527"/>
                </a:lnTo>
                <a:lnTo>
                  <a:pt x="0" y="5904527"/>
                </a:lnTo>
                <a:lnTo>
                  <a:pt x="0" y="0"/>
                </a:lnTo>
                <a:close/>
              </a:path>
            </a:pathLst>
          </a:custGeom>
          <a:blipFill>
            <a:blip r:embed="rId8"/>
            <a:stretch>
              <a:fillRect l="0" t="0" r="0" b="0"/>
            </a:stretch>
          </a:blipFill>
        </p:spPr>
      </p:sp>
      <p:sp>
        <p:nvSpPr>
          <p:cNvPr name="Freeform 12" id="12"/>
          <p:cNvSpPr/>
          <p:nvPr/>
        </p:nvSpPr>
        <p:spPr>
          <a:xfrm flipH="false" flipV="false" rot="0">
            <a:off x="9818298" y="2093206"/>
            <a:ext cx="6878144" cy="6216123"/>
          </a:xfrm>
          <a:custGeom>
            <a:avLst/>
            <a:gdLst/>
            <a:ahLst/>
            <a:cxnLst/>
            <a:rect r="r" b="b" t="t" l="l"/>
            <a:pathLst>
              <a:path h="6216123" w="6878144">
                <a:moveTo>
                  <a:pt x="0" y="0"/>
                </a:moveTo>
                <a:lnTo>
                  <a:pt x="6878144" y="0"/>
                </a:lnTo>
                <a:lnTo>
                  <a:pt x="6878144" y="6216123"/>
                </a:lnTo>
                <a:lnTo>
                  <a:pt x="0" y="6216123"/>
                </a:lnTo>
                <a:lnTo>
                  <a:pt x="0" y="0"/>
                </a:lnTo>
                <a:close/>
              </a:path>
            </a:pathLst>
          </a:custGeom>
          <a:blipFill>
            <a:blip r:embed="rId9"/>
            <a:stretch>
              <a:fillRect l="0" t="0" r="0" b="0"/>
            </a:stretch>
          </a:blipFill>
        </p:spPr>
      </p:sp>
      <p:sp>
        <p:nvSpPr>
          <p:cNvPr name="TextBox 13" id="13"/>
          <p:cNvSpPr txBox="true"/>
          <p:nvPr/>
        </p:nvSpPr>
        <p:spPr>
          <a:xfrm rot="0">
            <a:off x="1028700" y="8615890"/>
            <a:ext cx="5279349" cy="320708"/>
          </a:xfrm>
          <a:prstGeom prst="rect">
            <a:avLst/>
          </a:prstGeom>
        </p:spPr>
        <p:txBody>
          <a:bodyPr anchor="t" rtlCol="false" tIns="0" lIns="0" bIns="0" rIns="0">
            <a:spAutoFit/>
          </a:bodyPr>
          <a:lstStyle/>
          <a:p>
            <a:pPr algn="l">
              <a:lnSpc>
                <a:spcPts val="2499"/>
              </a:lnSpc>
            </a:pPr>
            <a:r>
              <a:rPr lang="en-US" sz="2499">
                <a:solidFill>
                  <a:srgbClr val="FFFFFF"/>
                </a:solidFill>
                <a:latin typeface="Alibaba Sans"/>
                <a:ea typeface="Alibaba Sans"/>
                <a:cs typeface="Alibaba Sans"/>
                <a:sym typeface="Alibaba Sans"/>
              </a:rPr>
              <a:t>www.reallygreatsite.com</a:t>
            </a:r>
          </a:p>
        </p:txBody>
      </p:sp>
      <p:sp>
        <p:nvSpPr>
          <p:cNvPr name="TextBox 14" id="14"/>
          <p:cNvSpPr txBox="true"/>
          <p:nvPr/>
        </p:nvSpPr>
        <p:spPr>
          <a:xfrm rot="0">
            <a:off x="11979951" y="8615890"/>
            <a:ext cx="5279349" cy="320708"/>
          </a:xfrm>
          <a:prstGeom prst="rect">
            <a:avLst/>
          </a:prstGeom>
        </p:spPr>
        <p:txBody>
          <a:bodyPr anchor="t" rtlCol="false" tIns="0" lIns="0" bIns="0" rIns="0">
            <a:spAutoFit/>
          </a:bodyPr>
          <a:lstStyle/>
          <a:p>
            <a:pPr algn="r">
              <a:lnSpc>
                <a:spcPts val="2499"/>
              </a:lnSpc>
            </a:pPr>
            <a:r>
              <a:rPr lang="en-US" sz="2499">
                <a:solidFill>
                  <a:srgbClr val="FFFFFF"/>
                </a:solidFill>
                <a:latin typeface="Alibaba Sans"/>
                <a:ea typeface="Alibaba Sans"/>
                <a:cs typeface="Alibaba Sans"/>
                <a:sym typeface="Alibaba Sans"/>
              </a:rPr>
              <a:t>PAGE: 04</a:t>
            </a:r>
          </a:p>
        </p:txBody>
      </p:sp>
      <p:sp>
        <p:nvSpPr>
          <p:cNvPr name="TextBox 15" id="15"/>
          <p:cNvSpPr txBox="true"/>
          <p:nvPr/>
        </p:nvSpPr>
        <p:spPr>
          <a:xfrm rot="0">
            <a:off x="2409123" y="922378"/>
            <a:ext cx="13202489" cy="647701"/>
          </a:xfrm>
          <a:prstGeom prst="rect">
            <a:avLst/>
          </a:prstGeom>
        </p:spPr>
        <p:txBody>
          <a:bodyPr anchor="t" rtlCol="false" tIns="0" lIns="0" bIns="0" rIns="0">
            <a:spAutoFit/>
          </a:bodyPr>
          <a:lstStyle/>
          <a:p>
            <a:pPr algn="l">
              <a:lnSpc>
                <a:spcPts val="4500"/>
              </a:lnSpc>
            </a:pPr>
            <a:r>
              <a:rPr lang="en-US" sz="4500" b="true">
                <a:solidFill>
                  <a:srgbClr val="60941A"/>
                </a:solidFill>
                <a:latin typeface="Telegraf Heavy"/>
                <a:ea typeface="Telegraf Heavy"/>
                <a:cs typeface="Telegraf Heavy"/>
                <a:sym typeface="Telegraf Heavy"/>
              </a:rPr>
              <a:t>MODULE 5 - DATA VISUALIZATION</a:t>
            </a:r>
          </a:p>
        </p:txBody>
      </p:sp>
      <p:sp>
        <p:nvSpPr>
          <p:cNvPr name="TextBox 16" id="16"/>
          <p:cNvSpPr txBox="true"/>
          <p:nvPr/>
        </p:nvSpPr>
        <p:spPr>
          <a:xfrm rot="0">
            <a:off x="1906393" y="1852997"/>
            <a:ext cx="6800997" cy="679451"/>
          </a:xfrm>
          <a:prstGeom prst="rect">
            <a:avLst/>
          </a:prstGeom>
        </p:spPr>
        <p:txBody>
          <a:bodyPr anchor="t" rtlCol="false" tIns="0" lIns="0" bIns="0" rIns="0">
            <a:spAutoFit/>
          </a:bodyPr>
          <a:lstStyle/>
          <a:p>
            <a:pPr algn="ctr">
              <a:lnSpc>
                <a:spcPts val="5599"/>
              </a:lnSpc>
              <a:spcBef>
                <a:spcPct val="0"/>
              </a:spcBef>
            </a:pPr>
            <a:r>
              <a:rPr lang="en-US" b="true" sz="3999">
                <a:solidFill>
                  <a:srgbClr val="000000"/>
                </a:solidFill>
                <a:latin typeface="Alibaba Sans Bold"/>
                <a:ea typeface="Alibaba Sans Bold"/>
                <a:cs typeface="Alibaba Sans Bold"/>
                <a:sym typeface="Alibaba Sans Bold"/>
              </a:rPr>
              <a:t>OUTPUT SCREENSHOT:</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2619" y="9426076"/>
            <a:ext cx="21449591" cy="2447365"/>
            <a:chOff x="0" y="0"/>
            <a:chExt cx="5649275" cy="644573"/>
          </a:xfrm>
        </p:grpSpPr>
        <p:sp>
          <p:nvSpPr>
            <p:cNvPr name="Freeform 3" id="3"/>
            <p:cNvSpPr/>
            <p:nvPr/>
          </p:nvSpPr>
          <p:spPr>
            <a:xfrm flipH="false" flipV="false" rot="0">
              <a:off x="0" y="0"/>
              <a:ext cx="5649275" cy="644573"/>
            </a:xfrm>
            <a:custGeom>
              <a:avLst/>
              <a:gdLst/>
              <a:ahLst/>
              <a:cxnLst/>
              <a:rect r="r" b="b" t="t" l="l"/>
              <a:pathLst>
                <a:path h="644573" w="5649275">
                  <a:moveTo>
                    <a:pt x="0" y="0"/>
                  </a:moveTo>
                  <a:lnTo>
                    <a:pt x="5649275" y="0"/>
                  </a:lnTo>
                  <a:lnTo>
                    <a:pt x="5649275" y="644573"/>
                  </a:lnTo>
                  <a:lnTo>
                    <a:pt x="0" y="644573"/>
                  </a:lnTo>
                  <a:close/>
                </a:path>
              </a:pathLst>
            </a:custGeom>
            <a:solidFill>
              <a:srgbClr val="E4F577"/>
            </a:solidFill>
          </p:spPr>
        </p:sp>
        <p:sp>
          <p:nvSpPr>
            <p:cNvPr name="TextBox 4" id="4"/>
            <p:cNvSpPr txBox="true"/>
            <p:nvPr/>
          </p:nvSpPr>
          <p:spPr>
            <a:xfrm>
              <a:off x="0" y="-38100"/>
              <a:ext cx="5649275" cy="68267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5400000">
            <a:off x="16445618" y="1279524"/>
            <a:ext cx="1064506" cy="562858"/>
          </a:xfrm>
          <a:custGeom>
            <a:avLst/>
            <a:gdLst/>
            <a:ahLst/>
            <a:cxnLst/>
            <a:rect r="r" b="b" t="t" l="l"/>
            <a:pathLst>
              <a:path h="562858" w="1064506">
                <a:moveTo>
                  <a:pt x="0" y="0"/>
                </a:moveTo>
                <a:lnTo>
                  <a:pt x="1064506" y="0"/>
                </a:lnTo>
                <a:lnTo>
                  <a:pt x="1064506" y="562858"/>
                </a:lnTo>
                <a:lnTo>
                  <a:pt x="0" y="5628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513158" y="481948"/>
            <a:ext cx="2278518" cy="2870225"/>
          </a:xfrm>
          <a:custGeom>
            <a:avLst/>
            <a:gdLst/>
            <a:ahLst/>
            <a:cxnLst/>
            <a:rect r="r" b="b" t="t" l="l"/>
            <a:pathLst>
              <a:path h="2870225" w="2278518">
                <a:moveTo>
                  <a:pt x="0" y="0"/>
                </a:moveTo>
                <a:lnTo>
                  <a:pt x="2278519" y="0"/>
                </a:lnTo>
                <a:lnTo>
                  <a:pt x="2278519" y="2870225"/>
                </a:lnTo>
                <a:lnTo>
                  <a:pt x="0" y="2870225"/>
                </a:lnTo>
                <a:lnTo>
                  <a:pt x="0" y="0"/>
                </a:lnTo>
                <a:close/>
              </a:path>
            </a:pathLst>
          </a:custGeom>
          <a:blipFill>
            <a:blip r:embed="rId4">
              <a:extLst>
                <a:ext uri="{96DAC541-7B7A-43D3-8B79-37D633B846F1}">
                  <asvg:svgBlip xmlns:asvg="http://schemas.microsoft.com/office/drawing/2016/SVG/main" r:embed="rId5"/>
                </a:ext>
              </a:extLst>
            </a:blip>
            <a:stretch>
              <a:fillRect l="0" t="0" r="-37109" b="0"/>
            </a:stretch>
          </a:blipFill>
        </p:spPr>
      </p:sp>
      <p:sp>
        <p:nvSpPr>
          <p:cNvPr name="Freeform 7" id="7"/>
          <p:cNvSpPr/>
          <p:nvPr/>
        </p:nvSpPr>
        <p:spPr>
          <a:xfrm flipH="false" flipV="false" rot="0">
            <a:off x="495247" y="4610047"/>
            <a:ext cx="533453" cy="533453"/>
          </a:xfrm>
          <a:custGeom>
            <a:avLst/>
            <a:gdLst/>
            <a:ahLst/>
            <a:cxnLst/>
            <a:rect r="r" b="b" t="t" l="l"/>
            <a:pathLst>
              <a:path h="533453" w="533453">
                <a:moveTo>
                  <a:pt x="0" y="0"/>
                </a:moveTo>
                <a:lnTo>
                  <a:pt x="533453" y="0"/>
                </a:lnTo>
                <a:lnTo>
                  <a:pt x="533453" y="533453"/>
                </a:lnTo>
                <a:lnTo>
                  <a:pt x="0" y="5334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761973" y="1709129"/>
            <a:ext cx="768154" cy="76815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577"/>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2171591" y="2763593"/>
            <a:ext cx="14331674" cy="6431338"/>
          </a:xfrm>
          <a:custGeom>
            <a:avLst/>
            <a:gdLst/>
            <a:ahLst/>
            <a:cxnLst/>
            <a:rect r="r" b="b" t="t" l="l"/>
            <a:pathLst>
              <a:path h="6431338" w="14331674">
                <a:moveTo>
                  <a:pt x="0" y="0"/>
                </a:moveTo>
                <a:lnTo>
                  <a:pt x="14331673" y="0"/>
                </a:lnTo>
                <a:lnTo>
                  <a:pt x="14331673" y="6431338"/>
                </a:lnTo>
                <a:lnTo>
                  <a:pt x="0" y="6431338"/>
                </a:lnTo>
                <a:lnTo>
                  <a:pt x="0" y="0"/>
                </a:lnTo>
                <a:close/>
              </a:path>
            </a:pathLst>
          </a:custGeom>
          <a:blipFill>
            <a:blip r:embed="rId8"/>
            <a:stretch>
              <a:fillRect l="0" t="0" r="0" b="0"/>
            </a:stretch>
          </a:blipFill>
        </p:spPr>
      </p:sp>
      <p:sp>
        <p:nvSpPr>
          <p:cNvPr name="TextBox 12" id="12"/>
          <p:cNvSpPr txBox="true"/>
          <p:nvPr/>
        </p:nvSpPr>
        <p:spPr>
          <a:xfrm rot="0">
            <a:off x="1028700" y="8615890"/>
            <a:ext cx="5279349" cy="320708"/>
          </a:xfrm>
          <a:prstGeom prst="rect">
            <a:avLst/>
          </a:prstGeom>
        </p:spPr>
        <p:txBody>
          <a:bodyPr anchor="t" rtlCol="false" tIns="0" lIns="0" bIns="0" rIns="0">
            <a:spAutoFit/>
          </a:bodyPr>
          <a:lstStyle/>
          <a:p>
            <a:pPr algn="l">
              <a:lnSpc>
                <a:spcPts val="2499"/>
              </a:lnSpc>
            </a:pPr>
            <a:r>
              <a:rPr lang="en-US" sz="2499">
                <a:solidFill>
                  <a:srgbClr val="FFFFFF"/>
                </a:solidFill>
                <a:latin typeface="Alibaba Sans"/>
                <a:ea typeface="Alibaba Sans"/>
                <a:cs typeface="Alibaba Sans"/>
                <a:sym typeface="Alibaba Sans"/>
              </a:rPr>
              <a:t>www.reallygreatsite.com</a:t>
            </a:r>
          </a:p>
        </p:txBody>
      </p:sp>
      <p:sp>
        <p:nvSpPr>
          <p:cNvPr name="TextBox 13" id="13"/>
          <p:cNvSpPr txBox="true"/>
          <p:nvPr/>
        </p:nvSpPr>
        <p:spPr>
          <a:xfrm rot="0">
            <a:off x="11979951" y="8615890"/>
            <a:ext cx="5279349" cy="320708"/>
          </a:xfrm>
          <a:prstGeom prst="rect">
            <a:avLst/>
          </a:prstGeom>
        </p:spPr>
        <p:txBody>
          <a:bodyPr anchor="t" rtlCol="false" tIns="0" lIns="0" bIns="0" rIns="0">
            <a:spAutoFit/>
          </a:bodyPr>
          <a:lstStyle/>
          <a:p>
            <a:pPr algn="r">
              <a:lnSpc>
                <a:spcPts val="2499"/>
              </a:lnSpc>
            </a:pPr>
            <a:r>
              <a:rPr lang="en-US" sz="2499">
                <a:solidFill>
                  <a:srgbClr val="FFFFFF"/>
                </a:solidFill>
                <a:latin typeface="Alibaba Sans"/>
                <a:ea typeface="Alibaba Sans"/>
                <a:cs typeface="Alibaba Sans"/>
                <a:sym typeface="Alibaba Sans"/>
              </a:rPr>
              <a:t>PAGE: 04</a:t>
            </a:r>
          </a:p>
        </p:txBody>
      </p:sp>
      <p:sp>
        <p:nvSpPr>
          <p:cNvPr name="TextBox 14" id="14"/>
          <p:cNvSpPr txBox="true"/>
          <p:nvPr/>
        </p:nvSpPr>
        <p:spPr>
          <a:xfrm rot="0">
            <a:off x="2409123" y="922378"/>
            <a:ext cx="13202489" cy="647701"/>
          </a:xfrm>
          <a:prstGeom prst="rect">
            <a:avLst/>
          </a:prstGeom>
        </p:spPr>
        <p:txBody>
          <a:bodyPr anchor="t" rtlCol="false" tIns="0" lIns="0" bIns="0" rIns="0">
            <a:spAutoFit/>
          </a:bodyPr>
          <a:lstStyle/>
          <a:p>
            <a:pPr algn="l">
              <a:lnSpc>
                <a:spcPts val="4500"/>
              </a:lnSpc>
            </a:pPr>
            <a:r>
              <a:rPr lang="en-US" sz="4500" b="true">
                <a:solidFill>
                  <a:srgbClr val="60941A"/>
                </a:solidFill>
                <a:latin typeface="Telegraf Heavy"/>
                <a:ea typeface="Telegraf Heavy"/>
                <a:cs typeface="Telegraf Heavy"/>
                <a:sym typeface="Telegraf Heavy"/>
              </a:rPr>
              <a:t>MODULE 5 - DATA VISUALIZATION</a:t>
            </a:r>
          </a:p>
        </p:txBody>
      </p:sp>
      <p:sp>
        <p:nvSpPr>
          <p:cNvPr name="TextBox 15" id="15"/>
          <p:cNvSpPr txBox="true"/>
          <p:nvPr/>
        </p:nvSpPr>
        <p:spPr>
          <a:xfrm rot="0">
            <a:off x="1906393" y="1852997"/>
            <a:ext cx="6800997" cy="679451"/>
          </a:xfrm>
          <a:prstGeom prst="rect">
            <a:avLst/>
          </a:prstGeom>
        </p:spPr>
        <p:txBody>
          <a:bodyPr anchor="t" rtlCol="false" tIns="0" lIns="0" bIns="0" rIns="0">
            <a:spAutoFit/>
          </a:bodyPr>
          <a:lstStyle/>
          <a:p>
            <a:pPr algn="ctr">
              <a:lnSpc>
                <a:spcPts val="5599"/>
              </a:lnSpc>
              <a:spcBef>
                <a:spcPct val="0"/>
              </a:spcBef>
            </a:pPr>
            <a:r>
              <a:rPr lang="en-US" b="true" sz="3999">
                <a:solidFill>
                  <a:srgbClr val="000000"/>
                </a:solidFill>
                <a:latin typeface="Alibaba Sans Bold"/>
                <a:ea typeface="Alibaba Sans Bold"/>
                <a:cs typeface="Alibaba Sans Bold"/>
                <a:sym typeface="Alibaba Sans Bold"/>
              </a:rPr>
              <a:t>OUTPUT SCREENSHOT:</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4980782" y="11100"/>
            <a:ext cx="2278518" cy="2870225"/>
          </a:xfrm>
          <a:custGeom>
            <a:avLst/>
            <a:gdLst/>
            <a:ahLst/>
            <a:cxnLst/>
            <a:rect r="r" b="b" t="t" l="l"/>
            <a:pathLst>
              <a:path h="2870225" w="2278518">
                <a:moveTo>
                  <a:pt x="2278518" y="0"/>
                </a:moveTo>
                <a:lnTo>
                  <a:pt x="0" y="0"/>
                </a:lnTo>
                <a:lnTo>
                  <a:pt x="0" y="2870225"/>
                </a:lnTo>
                <a:lnTo>
                  <a:pt x="2278518" y="2870225"/>
                </a:lnTo>
                <a:lnTo>
                  <a:pt x="2278518" y="0"/>
                </a:lnTo>
                <a:close/>
              </a:path>
            </a:pathLst>
          </a:custGeom>
          <a:blipFill>
            <a:blip r:embed="rId2">
              <a:extLst>
                <a:ext uri="{96DAC541-7B7A-43D3-8B79-37D633B846F1}">
                  <asvg:svgBlip xmlns:asvg="http://schemas.microsoft.com/office/drawing/2016/SVG/main" r:embed="rId3"/>
                </a:ext>
              </a:extLst>
            </a:blip>
            <a:stretch>
              <a:fillRect l="0" t="0" r="-37109" b="0"/>
            </a:stretch>
          </a:blipFill>
        </p:spPr>
      </p:sp>
      <p:sp>
        <p:nvSpPr>
          <p:cNvPr name="Freeform 3" id="3"/>
          <p:cNvSpPr/>
          <p:nvPr/>
        </p:nvSpPr>
        <p:spPr>
          <a:xfrm flipH="false" flipV="false" rot="0">
            <a:off x="15432944" y="2095141"/>
            <a:ext cx="371455" cy="371455"/>
          </a:xfrm>
          <a:custGeom>
            <a:avLst/>
            <a:gdLst/>
            <a:ahLst/>
            <a:cxnLst/>
            <a:rect r="r" b="b" t="t" l="l"/>
            <a:pathLst>
              <a:path h="371455" w="371455">
                <a:moveTo>
                  <a:pt x="0" y="0"/>
                </a:moveTo>
                <a:lnTo>
                  <a:pt x="371454" y="0"/>
                </a:lnTo>
                <a:lnTo>
                  <a:pt x="371454" y="371455"/>
                </a:lnTo>
                <a:lnTo>
                  <a:pt x="0" y="3714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5048867" y="841213"/>
            <a:ext cx="768154" cy="768154"/>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577"/>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252619" y="9426076"/>
            <a:ext cx="21449591" cy="2447365"/>
            <a:chOff x="0" y="0"/>
            <a:chExt cx="5649275" cy="644573"/>
          </a:xfrm>
        </p:grpSpPr>
        <p:sp>
          <p:nvSpPr>
            <p:cNvPr name="Freeform 8" id="8"/>
            <p:cNvSpPr/>
            <p:nvPr/>
          </p:nvSpPr>
          <p:spPr>
            <a:xfrm flipH="false" flipV="false" rot="0">
              <a:off x="0" y="0"/>
              <a:ext cx="5649275" cy="644573"/>
            </a:xfrm>
            <a:custGeom>
              <a:avLst/>
              <a:gdLst/>
              <a:ahLst/>
              <a:cxnLst/>
              <a:rect r="r" b="b" t="t" l="l"/>
              <a:pathLst>
                <a:path h="644573" w="5649275">
                  <a:moveTo>
                    <a:pt x="0" y="0"/>
                  </a:moveTo>
                  <a:lnTo>
                    <a:pt x="5649275" y="0"/>
                  </a:lnTo>
                  <a:lnTo>
                    <a:pt x="5649275" y="644573"/>
                  </a:lnTo>
                  <a:lnTo>
                    <a:pt x="0" y="644573"/>
                  </a:lnTo>
                  <a:close/>
                </a:path>
              </a:pathLst>
            </a:custGeom>
            <a:solidFill>
              <a:srgbClr val="E4F577"/>
            </a:solidFill>
          </p:spPr>
        </p:sp>
        <p:sp>
          <p:nvSpPr>
            <p:cNvPr name="TextBox 9" id="9"/>
            <p:cNvSpPr txBox="true"/>
            <p:nvPr/>
          </p:nvSpPr>
          <p:spPr>
            <a:xfrm>
              <a:off x="0" y="-38100"/>
              <a:ext cx="5649275" cy="682673"/>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7419329" y="-1704510"/>
            <a:ext cx="10889801" cy="5285710"/>
          </a:xfrm>
          <a:custGeom>
            <a:avLst/>
            <a:gdLst/>
            <a:ahLst/>
            <a:cxnLst/>
            <a:rect r="r" b="b" t="t" l="l"/>
            <a:pathLst>
              <a:path h="5285710" w="10889801">
                <a:moveTo>
                  <a:pt x="0" y="0"/>
                </a:moveTo>
                <a:lnTo>
                  <a:pt x="10889801" y="0"/>
                </a:lnTo>
                <a:lnTo>
                  <a:pt x="10889801" y="5285709"/>
                </a:lnTo>
                <a:lnTo>
                  <a:pt x="0" y="5285709"/>
                </a:lnTo>
                <a:lnTo>
                  <a:pt x="0" y="0"/>
                </a:lnTo>
                <a:close/>
              </a:path>
            </a:pathLst>
          </a:custGeom>
          <a:blipFill>
            <a:blip r:embed="rId6"/>
            <a:stretch>
              <a:fillRect l="0" t="0" r="-24191" b="0"/>
            </a:stretch>
          </a:blipFill>
        </p:spPr>
      </p:sp>
      <p:sp>
        <p:nvSpPr>
          <p:cNvPr name="TextBox 11" id="11"/>
          <p:cNvSpPr txBox="true"/>
          <p:nvPr/>
        </p:nvSpPr>
        <p:spPr>
          <a:xfrm rot="0">
            <a:off x="11979951" y="8615890"/>
            <a:ext cx="5279349" cy="320708"/>
          </a:xfrm>
          <a:prstGeom prst="rect">
            <a:avLst/>
          </a:prstGeom>
        </p:spPr>
        <p:txBody>
          <a:bodyPr anchor="t" rtlCol="false" tIns="0" lIns="0" bIns="0" rIns="0">
            <a:spAutoFit/>
          </a:bodyPr>
          <a:lstStyle/>
          <a:p>
            <a:pPr algn="r">
              <a:lnSpc>
                <a:spcPts val="2499"/>
              </a:lnSpc>
            </a:pPr>
            <a:r>
              <a:rPr lang="en-US" sz="2499">
                <a:solidFill>
                  <a:srgbClr val="FFFFFF"/>
                </a:solidFill>
                <a:latin typeface="Alibaba Sans"/>
                <a:ea typeface="Alibaba Sans"/>
                <a:cs typeface="Alibaba Sans"/>
                <a:sym typeface="Alibaba Sans"/>
              </a:rPr>
              <a:t>PAGE: 08</a:t>
            </a:r>
          </a:p>
        </p:txBody>
      </p:sp>
      <p:sp>
        <p:nvSpPr>
          <p:cNvPr name="TextBox 12" id="12"/>
          <p:cNvSpPr txBox="true"/>
          <p:nvPr/>
        </p:nvSpPr>
        <p:spPr>
          <a:xfrm rot="0">
            <a:off x="916119" y="2984061"/>
            <a:ext cx="16070125" cy="4791075"/>
          </a:xfrm>
          <a:prstGeom prst="rect">
            <a:avLst/>
          </a:prstGeom>
        </p:spPr>
        <p:txBody>
          <a:bodyPr anchor="t" rtlCol="false" tIns="0" lIns="0" bIns="0" rIns="0">
            <a:spAutoFit/>
          </a:bodyPr>
          <a:lstStyle/>
          <a:p>
            <a:pPr algn="just">
              <a:lnSpc>
                <a:spcPts val="4200"/>
              </a:lnSpc>
              <a:spcBef>
                <a:spcPct val="0"/>
              </a:spcBef>
            </a:pPr>
            <a:r>
              <a:rPr lang="en-US" sz="3000">
                <a:solidFill>
                  <a:srgbClr val="000000"/>
                </a:solidFill>
                <a:latin typeface="Alibaba Sans"/>
                <a:ea typeface="Alibaba Sans"/>
                <a:cs typeface="Alibaba Sans"/>
                <a:sym typeface="Alibaba Sans"/>
              </a:rPr>
              <a:t>1.</a:t>
            </a:r>
            <a:r>
              <a:rPr lang="en-US" b="true" sz="3000">
                <a:solidFill>
                  <a:srgbClr val="000000"/>
                </a:solidFill>
                <a:latin typeface="Alibaba Sans Bold"/>
                <a:ea typeface="Alibaba Sans Bold"/>
                <a:cs typeface="Alibaba Sans Bold"/>
                <a:sym typeface="Alibaba Sans Bold"/>
              </a:rPr>
              <a:t>Calculate Total Consumption:</a:t>
            </a:r>
            <a:r>
              <a:rPr lang="en-US" sz="3000">
                <a:solidFill>
                  <a:srgbClr val="000000"/>
                </a:solidFill>
                <a:latin typeface="Alibaba Sans"/>
                <a:ea typeface="Alibaba Sans"/>
                <a:cs typeface="Alibaba Sans"/>
                <a:sym typeface="Alibaba Sans"/>
              </a:rPr>
              <a:t> </a:t>
            </a:r>
            <a:r>
              <a:rPr lang="en-US" sz="3000">
                <a:solidFill>
                  <a:srgbClr val="000000"/>
                </a:solidFill>
                <a:latin typeface="Alibaba Sans"/>
                <a:ea typeface="Alibaba Sans"/>
                <a:cs typeface="Alibaba Sans"/>
                <a:sym typeface="Alibaba Sans"/>
              </a:rPr>
              <a:t>Sum th</a:t>
            </a:r>
            <a:r>
              <a:rPr lang="en-US" sz="3000">
                <a:solidFill>
                  <a:srgbClr val="000000"/>
                </a:solidFill>
                <a:latin typeface="Alibaba Sans"/>
                <a:ea typeface="Alibaba Sans"/>
                <a:cs typeface="Alibaba Sans"/>
                <a:sym typeface="Alibaba Sans"/>
              </a:rPr>
              <a:t>e total e</a:t>
            </a:r>
            <a:r>
              <a:rPr lang="en-US" sz="3000">
                <a:solidFill>
                  <a:srgbClr val="000000"/>
                </a:solidFill>
                <a:latin typeface="Alibaba Sans"/>
                <a:ea typeface="Alibaba Sans"/>
                <a:cs typeface="Alibaba Sans"/>
                <a:sym typeface="Alibaba Sans"/>
              </a:rPr>
              <a:t>n</a:t>
            </a:r>
            <a:r>
              <a:rPr lang="en-US" sz="3000">
                <a:solidFill>
                  <a:srgbClr val="000000"/>
                </a:solidFill>
                <a:latin typeface="Alibaba Sans"/>
                <a:ea typeface="Alibaba Sans"/>
                <a:cs typeface="Alibaba Sans"/>
                <a:sym typeface="Alibaba Sans"/>
              </a:rPr>
              <a:t>e</a:t>
            </a:r>
            <a:r>
              <a:rPr lang="en-US" sz="3000">
                <a:solidFill>
                  <a:srgbClr val="000000"/>
                </a:solidFill>
                <a:latin typeface="Alibaba Sans"/>
                <a:ea typeface="Alibaba Sans"/>
                <a:cs typeface="Alibaba Sans"/>
                <a:sym typeface="Alibaba Sans"/>
              </a:rPr>
              <a:t>rgy consumption (</a:t>
            </a:r>
            <a:r>
              <a:rPr lang="en-US" sz="3000">
                <a:solidFill>
                  <a:srgbClr val="000000"/>
                </a:solidFill>
                <a:latin typeface="Alibaba Sans"/>
                <a:ea typeface="Alibaba Sans"/>
                <a:cs typeface="Alibaba Sans"/>
                <a:sym typeface="Alibaba Sans"/>
              </a:rPr>
              <a:t>energy_consumed)</a:t>
            </a:r>
            <a:r>
              <a:rPr lang="en-US" sz="3000">
                <a:solidFill>
                  <a:srgbClr val="000000"/>
                </a:solidFill>
                <a:latin typeface="Alibaba Sans"/>
                <a:ea typeface="Alibaba Sans"/>
                <a:cs typeface="Alibaba Sans"/>
                <a:sym typeface="Alibaba Sans"/>
              </a:rPr>
              <a:t> for the</a:t>
            </a:r>
            <a:r>
              <a:rPr lang="en-US" sz="3000">
                <a:solidFill>
                  <a:srgbClr val="000000"/>
                </a:solidFill>
                <a:latin typeface="Alibaba Sans"/>
                <a:ea typeface="Alibaba Sans"/>
                <a:cs typeface="Alibaba Sans"/>
                <a:sym typeface="Alibaba Sans"/>
              </a:rPr>
              <a:t> day.</a:t>
            </a:r>
          </a:p>
          <a:p>
            <a:pPr algn="just">
              <a:lnSpc>
                <a:spcPts val="4200"/>
              </a:lnSpc>
            </a:pPr>
            <a:r>
              <a:rPr lang="en-US" sz="3000">
                <a:solidFill>
                  <a:srgbClr val="000000"/>
                </a:solidFill>
                <a:latin typeface="Alibaba Sans"/>
                <a:ea typeface="Alibaba Sans"/>
                <a:cs typeface="Alibaba Sans"/>
                <a:sym typeface="Alibaba Sans"/>
              </a:rPr>
              <a:t>2</a:t>
            </a:r>
            <a:r>
              <a:rPr lang="en-US" sz="3000">
                <a:solidFill>
                  <a:srgbClr val="000000"/>
                </a:solidFill>
                <a:latin typeface="Alibaba Sans"/>
                <a:ea typeface="Alibaba Sans"/>
                <a:cs typeface="Alibaba Sans"/>
                <a:sym typeface="Alibaba Sans"/>
              </a:rPr>
              <a:t>.</a:t>
            </a:r>
            <a:r>
              <a:rPr lang="en-US" b="true" sz="3000">
                <a:solidFill>
                  <a:srgbClr val="000000"/>
                </a:solidFill>
                <a:latin typeface="Alibaba Sans Bold"/>
                <a:ea typeface="Alibaba Sans Bold"/>
                <a:cs typeface="Alibaba Sans Bold"/>
                <a:sym typeface="Alibaba Sans Bold"/>
              </a:rPr>
              <a:t>Check Consumption Limit:</a:t>
            </a:r>
            <a:r>
              <a:rPr lang="en-US" sz="3000">
                <a:solidFill>
                  <a:srgbClr val="000000"/>
                </a:solidFill>
                <a:latin typeface="Alibaba Sans"/>
                <a:ea typeface="Alibaba Sans"/>
                <a:cs typeface="Alibaba Sans"/>
                <a:sym typeface="Alibaba Sans"/>
              </a:rPr>
              <a:t> Compare the total consump</a:t>
            </a:r>
            <a:r>
              <a:rPr lang="en-US" sz="3000">
                <a:solidFill>
                  <a:srgbClr val="000000"/>
                </a:solidFill>
                <a:latin typeface="Alibaba Sans"/>
                <a:ea typeface="Alibaba Sans"/>
                <a:cs typeface="Alibaba Sans"/>
                <a:sym typeface="Alibaba Sans"/>
              </a:rPr>
              <a:t>tion against a predefined limit (e.g., 222 kWh).</a:t>
            </a:r>
          </a:p>
          <a:p>
            <a:pPr algn="just">
              <a:lnSpc>
                <a:spcPts val="4200"/>
              </a:lnSpc>
              <a:spcBef>
                <a:spcPct val="0"/>
              </a:spcBef>
            </a:pPr>
            <a:r>
              <a:rPr lang="en-US" sz="3000">
                <a:solidFill>
                  <a:srgbClr val="000000"/>
                </a:solidFill>
                <a:latin typeface="Alibaba Sans"/>
                <a:ea typeface="Alibaba Sans"/>
                <a:cs typeface="Alibaba Sans"/>
                <a:sym typeface="Alibaba Sans"/>
              </a:rPr>
              <a:t>3</a:t>
            </a:r>
            <a:r>
              <a:rPr lang="en-US" sz="3000">
                <a:solidFill>
                  <a:srgbClr val="000000"/>
                </a:solidFill>
                <a:latin typeface="Alibaba Sans"/>
                <a:ea typeface="Alibaba Sans"/>
                <a:cs typeface="Alibaba Sans"/>
                <a:sym typeface="Alibaba Sans"/>
              </a:rPr>
              <a:t>.</a:t>
            </a:r>
            <a:r>
              <a:rPr lang="en-US" b="true" sz="3000">
                <a:solidFill>
                  <a:srgbClr val="000000"/>
                </a:solidFill>
                <a:latin typeface="Alibaba Sans Bold"/>
                <a:ea typeface="Alibaba Sans Bold"/>
                <a:cs typeface="Alibaba Sans Bold"/>
                <a:sym typeface="Alibaba Sans Bold"/>
              </a:rPr>
              <a:t>Trigger Alert:</a:t>
            </a:r>
            <a:r>
              <a:rPr lang="en-US" sz="3000">
                <a:solidFill>
                  <a:srgbClr val="000000"/>
                </a:solidFill>
                <a:latin typeface="Alibaba Sans"/>
                <a:ea typeface="Alibaba Sans"/>
                <a:cs typeface="Alibaba Sans"/>
                <a:sym typeface="Alibaba Sans"/>
              </a:rPr>
              <a:t> </a:t>
            </a:r>
            <a:r>
              <a:rPr lang="en-US" sz="3000">
                <a:solidFill>
                  <a:srgbClr val="000000"/>
                </a:solidFill>
                <a:latin typeface="Alibaba Sans"/>
                <a:ea typeface="Alibaba Sans"/>
                <a:cs typeface="Alibaba Sans"/>
                <a:sym typeface="Alibaba Sans"/>
              </a:rPr>
              <a:t>I</a:t>
            </a:r>
            <a:r>
              <a:rPr lang="en-US" sz="3000">
                <a:solidFill>
                  <a:srgbClr val="000000"/>
                </a:solidFill>
                <a:latin typeface="Alibaba Sans"/>
                <a:ea typeface="Alibaba Sans"/>
                <a:cs typeface="Alibaba Sans"/>
                <a:sym typeface="Alibaba Sans"/>
              </a:rPr>
              <a:t>f t</a:t>
            </a:r>
            <a:r>
              <a:rPr lang="en-US" sz="3000">
                <a:solidFill>
                  <a:srgbClr val="000000"/>
                </a:solidFill>
                <a:latin typeface="Alibaba Sans"/>
                <a:ea typeface="Alibaba Sans"/>
                <a:cs typeface="Alibaba Sans"/>
                <a:sym typeface="Alibaba Sans"/>
              </a:rPr>
              <a:t>he</a:t>
            </a:r>
            <a:r>
              <a:rPr lang="en-US" sz="3000">
                <a:solidFill>
                  <a:srgbClr val="000000"/>
                </a:solidFill>
                <a:latin typeface="Alibaba Sans"/>
                <a:ea typeface="Alibaba Sans"/>
                <a:cs typeface="Alibaba Sans"/>
                <a:sym typeface="Alibaba Sans"/>
              </a:rPr>
              <a:t> </a:t>
            </a:r>
            <a:r>
              <a:rPr lang="en-US" sz="3000">
                <a:solidFill>
                  <a:srgbClr val="000000"/>
                </a:solidFill>
                <a:latin typeface="Alibaba Sans"/>
                <a:ea typeface="Alibaba Sans"/>
                <a:cs typeface="Alibaba Sans"/>
                <a:sym typeface="Alibaba Sans"/>
              </a:rPr>
              <a:t>c</a:t>
            </a:r>
            <a:r>
              <a:rPr lang="en-US" sz="3000">
                <a:solidFill>
                  <a:srgbClr val="000000"/>
                </a:solidFill>
                <a:latin typeface="Alibaba Sans"/>
                <a:ea typeface="Alibaba Sans"/>
                <a:cs typeface="Alibaba Sans"/>
                <a:sym typeface="Alibaba Sans"/>
              </a:rPr>
              <a:t>onsumption</a:t>
            </a:r>
            <a:r>
              <a:rPr lang="en-US" sz="3000">
                <a:solidFill>
                  <a:srgbClr val="000000"/>
                </a:solidFill>
                <a:latin typeface="Alibaba Sans"/>
                <a:ea typeface="Alibaba Sans"/>
                <a:cs typeface="Alibaba Sans"/>
                <a:sym typeface="Alibaba Sans"/>
              </a:rPr>
              <a:t> exceeds the </a:t>
            </a:r>
            <a:r>
              <a:rPr lang="en-US" sz="3000">
                <a:solidFill>
                  <a:srgbClr val="000000"/>
                </a:solidFill>
                <a:latin typeface="Alibaba Sans"/>
                <a:ea typeface="Alibaba Sans"/>
                <a:cs typeface="Alibaba Sans"/>
                <a:sym typeface="Alibaba Sans"/>
              </a:rPr>
              <a:t>lim</a:t>
            </a:r>
            <a:r>
              <a:rPr lang="en-US" sz="3000">
                <a:solidFill>
                  <a:srgbClr val="000000"/>
                </a:solidFill>
                <a:latin typeface="Alibaba Sans"/>
                <a:ea typeface="Alibaba Sans"/>
                <a:cs typeface="Alibaba Sans"/>
                <a:sym typeface="Alibaba Sans"/>
              </a:rPr>
              <a:t>i</a:t>
            </a:r>
            <a:r>
              <a:rPr lang="en-US" sz="3000">
                <a:solidFill>
                  <a:srgbClr val="000000"/>
                </a:solidFill>
                <a:latin typeface="Alibaba Sans"/>
                <a:ea typeface="Alibaba Sans"/>
                <a:cs typeface="Alibaba Sans"/>
                <a:sym typeface="Alibaba Sans"/>
              </a:rPr>
              <a:t>t</a:t>
            </a:r>
            <a:r>
              <a:rPr lang="en-US" sz="3000">
                <a:solidFill>
                  <a:srgbClr val="000000"/>
                </a:solidFill>
                <a:latin typeface="Alibaba Sans"/>
                <a:ea typeface="Alibaba Sans"/>
                <a:cs typeface="Alibaba Sans"/>
                <a:sym typeface="Alibaba Sans"/>
              </a:rPr>
              <a:t>, gener</a:t>
            </a:r>
            <a:r>
              <a:rPr lang="en-US" sz="3000">
                <a:solidFill>
                  <a:srgbClr val="000000"/>
                </a:solidFill>
                <a:latin typeface="Alibaba Sans"/>
                <a:ea typeface="Alibaba Sans"/>
                <a:cs typeface="Alibaba Sans"/>
                <a:sym typeface="Alibaba Sans"/>
              </a:rPr>
              <a:t>ate and display an alert with th</a:t>
            </a:r>
            <a:r>
              <a:rPr lang="en-US" sz="3000">
                <a:solidFill>
                  <a:srgbClr val="000000"/>
                </a:solidFill>
                <a:latin typeface="Alibaba Sans"/>
                <a:ea typeface="Alibaba Sans"/>
                <a:cs typeface="Alibaba Sans"/>
                <a:sym typeface="Alibaba Sans"/>
              </a:rPr>
              <a:t>e current consumption and amount due.</a:t>
            </a:r>
          </a:p>
          <a:p>
            <a:pPr algn="just">
              <a:lnSpc>
                <a:spcPts val="4200"/>
              </a:lnSpc>
              <a:spcBef>
                <a:spcPct val="0"/>
              </a:spcBef>
            </a:pPr>
            <a:r>
              <a:rPr lang="en-US" sz="3000">
                <a:solidFill>
                  <a:srgbClr val="000000"/>
                </a:solidFill>
                <a:latin typeface="Alibaba Sans"/>
                <a:ea typeface="Alibaba Sans"/>
                <a:cs typeface="Alibaba Sans"/>
                <a:sym typeface="Alibaba Sans"/>
              </a:rPr>
              <a:t>4.</a:t>
            </a:r>
            <a:r>
              <a:rPr lang="en-US" b="true" sz="3000">
                <a:solidFill>
                  <a:srgbClr val="000000"/>
                </a:solidFill>
                <a:latin typeface="Alibaba Sans Bold"/>
                <a:ea typeface="Alibaba Sans Bold"/>
                <a:cs typeface="Alibaba Sans Bold"/>
                <a:sym typeface="Alibaba Sans Bold"/>
              </a:rPr>
              <a:t>Display Results:</a:t>
            </a:r>
            <a:r>
              <a:rPr lang="en-US" sz="3000">
                <a:solidFill>
                  <a:srgbClr val="000000"/>
                </a:solidFill>
                <a:latin typeface="Alibaba Sans"/>
                <a:ea typeface="Alibaba Sans"/>
                <a:cs typeface="Alibaba Sans"/>
                <a:sym typeface="Alibaba Sans"/>
              </a:rPr>
              <a:t> Print the total energy consumed and present the alert message with clear formatting in the output.</a:t>
            </a:r>
          </a:p>
          <a:p>
            <a:pPr algn="just">
              <a:lnSpc>
                <a:spcPts val="4200"/>
              </a:lnSpc>
              <a:spcBef>
                <a:spcPct val="0"/>
              </a:spcBef>
            </a:pPr>
          </a:p>
        </p:txBody>
      </p:sp>
      <p:sp>
        <p:nvSpPr>
          <p:cNvPr name="TextBox 13" id="13"/>
          <p:cNvSpPr txBox="true"/>
          <p:nvPr/>
        </p:nvSpPr>
        <p:spPr>
          <a:xfrm rot="0">
            <a:off x="916119" y="1018816"/>
            <a:ext cx="12927273" cy="647701"/>
          </a:xfrm>
          <a:prstGeom prst="rect">
            <a:avLst/>
          </a:prstGeom>
        </p:spPr>
        <p:txBody>
          <a:bodyPr anchor="t" rtlCol="false" tIns="0" lIns="0" bIns="0" rIns="0">
            <a:spAutoFit/>
          </a:bodyPr>
          <a:lstStyle/>
          <a:p>
            <a:pPr algn="l">
              <a:lnSpc>
                <a:spcPts val="4500"/>
              </a:lnSpc>
            </a:pPr>
            <a:r>
              <a:rPr lang="en-US" sz="4500" b="true">
                <a:solidFill>
                  <a:srgbClr val="60941A"/>
                </a:solidFill>
                <a:latin typeface="Telegraf Heavy"/>
                <a:ea typeface="Telegraf Heavy"/>
                <a:cs typeface="Telegraf Heavy"/>
                <a:sym typeface="Telegraf Heavy"/>
              </a:rPr>
              <a:t>MODULE 6 - ALERTS &amp; NOTIFICATION</a:t>
            </a:r>
          </a:p>
        </p:txBody>
      </p:sp>
      <p:sp>
        <p:nvSpPr>
          <p:cNvPr name="TextBox 14" id="14"/>
          <p:cNvSpPr txBox="true"/>
          <p:nvPr/>
        </p:nvSpPr>
        <p:spPr>
          <a:xfrm rot="0">
            <a:off x="766012" y="2018941"/>
            <a:ext cx="3911431" cy="679451"/>
          </a:xfrm>
          <a:prstGeom prst="rect">
            <a:avLst/>
          </a:prstGeom>
        </p:spPr>
        <p:txBody>
          <a:bodyPr anchor="t" rtlCol="false" tIns="0" lIns="0" bIns="0" rIns="0">
            <a:spAutoFit/>
          </a:bodyPr>
          <a:lstStyle/>
          <a:p>
            <a:pPr algn="ctr">
              <a:lnSpc>
                <a:spcPts val="5599"/>
              </a:lnSpc>
              <a:spcBef>
                <a:spcPct val="0"/>
              </a:spcBef>
            </a:pPr>
            <a:r>
              <a:rPr lang="en-US" b="true" sz="3999">
                <a:solidFill>
                  <a:srgbClr val="000000"/>
                </a:solidFill>
                <a:latin typeface="Alibaba Sans Bold"/>
                <a:ea typeface="Alibaba Sans Bold"/>
                <a:cs typeface="Alibaba Sans Bold"/>
                <a:sym typeface="Alibaba Sans Bold"/>
              </a:rPr>
              <a:t>ALGORITHM: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5140811" y="1031483"/>
            <a:ext cx="2278518" cy="2870225"/>
          </a:xfrm>
          <a:custGeom>
            <a:avLst/>
            <a:gdLst/>
            <a:ahLst/>
            <a:cxnLst/>
            <a:rect r="r" b="b" t="t" l="l"/>
            <a:pathLst>
              <a:path h="2870225" w="2278518">
                <a:moveTo>
                  <a:pt x="2278518" y="0"/>
                </a:moveTo>
                <a:lnTo>
                  <a:pt x="0" y="0"/>
                </a:lnTo>
                <a:lnTo>
                  <a:pt x="0" y="2870225"/>
                </a:lnTo>
                <a:lnTo>
                  <a:pt x="2278518" y="2870225"/>
                </a:lnTo>
                <a:lnTo>
                  <a:pt x="2278518" y="0"/>
                </a:lnTo>
                <a:close/>
              </a:path>
            </a:pathLst>
          </a:custGeom>
          <a:blipFill>
            <a:blip r:embed="rId2">
              <a:extLst>
                <a:ext uri="{96DAC541-7B7A-43D3-8B79-37D633B846F1}">
                  <asvg:svgBlip xmlns:asvg="http://schemas.microsoft.com/office/drawing/2016/SVG/main" r:embed="rId3"/>
                </a:ext>
              </a:extLst>
            </a:blip>
            <a:stretch>
              <a:fillRect l="0" t="0" r="-37109" b="0"/>
            </a:stretch>
          </a:blipFill>
        </p:spPr>
      </p:sp>
      <p:sp>
        <p:nvSpPr>
          <p:cNvPr name="Freeform 3" id="3"/>
          <p:cNvSpPr/>
          <p:nvPr/>
        </p:nvSpPr>
        <p:spPr>
          <a:xfrm flipH="false" flipV="false" rot="0">
            <a:off x="14955084" y="3395472"/>
            <a:ext cx="371455" cy="371455"/>
          </a:xfrm>
          <a:custGeom>
            <a:avLst/>
            <a:gdLst/>
            <a:ahLst/>
            <a:cxnLst/>
            <a:rect r="r" b="b" t="t" l="l"/>
            <a:pathLst>
              <a:path h="371455" w="371455">
                <a:moveTo>
                  <a:pt x="0" y="0"/>
                </a:moveTo>
                <a:lnTo>
                  <a:pt x="371454" y="0"/>
                </a:lnTo>
                <a:lnTo>
                  <a:pt x="371454" y="371455"/>
                </a:lnTo>
                <a:lnTo>
                  <a:pt x="0" y="3714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3851472" y="1698442"/>
            <a:ext cx="768154" cy="768154"/>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577"/>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028700" y="1066800"/>
            <a:ext cx="11294855" cy="796925"/>
          </a:xfrm>
          <a:prstGeom prst="rect">
            <a:avLst/>
          </a:prstGeom>
        </p:spPr>
        <p:txBody>
          <a:bodyPr anchor="t" rtlCol="false" tIns="0" lIns="0" bIns="0" rIns="0">
            <a:spAutoFit/>
          </a:bodyPr>
          <a:lstStyle/>
          <a:p>
            <a:pPr algn="l">
              <a:lnSpc>
                <a:spcPts val="5499"/>
              </a:lnSpc>
            </a:pPr>
            <a:r>
              <a:rPr lang="en-US" sz="5499" b="true">
                <a:solidFill>
                  <a:srgbClr val="60941A"/>
                </a:solidFill>
                <a:latin typeface="Telegraf Heavy"/>
                <a:ea typeface="Telegraf Heavy"/>
                <a:cs typeface="Telegraf Heavy"/>
                <a:sym typeface="Telegraf Heavy"/>
              </a:rPr>
              <a:t>OBJECTIVES</a:t>
            </a:r>
          </a:p>
        </p:txBody>
      </p:sp>
      <p:grpSp>
        <p:nvGrpSpPr>
          <p:cNvPr name="Group 8" id="8"/>
          <p:cNvGrpSpPr/>
          <p:nvPr/>
        </p:nvGrpSpPr>
        <p:grpSpPr>
          <a:xfrm rot="0">
            <a:off x="-252619" y="9426076"/>
            <a:ext cx="21449591" cy="2447365"/>
            <a:chOff x="0" y="0"/>
            <a:chExt cx="5649275" cy="644573"/>
          </a:xfrm>
        </p:grpSpPr>
        <p:sp>
          <p:nvSpPr>
            <p:cNvPr name="Freeform 9" id="9"/>
            <p:cNvSpPr/>
            <p:nvPr/>
          </p:nvSpPr>
          <p:spPr>
            <a:xfrm flipH="false" flipV="false" rot="0">
              <a:off x="0" y="0"/>
              <a:ext cx="5649275" cy="644573"/>
            </a:xfrm>
            <a:custGeom>
              <a:avLst/>
              <a:gdLst/>
              <a:ahLst/>
              <a:cxnLst/>
              <a:rect r="r" b="b" t="t" l="l"/>
              <a:pathLst>
                <a:path h="644573" w="5649275">
                  <a:moveTo>
                    <a:pt x="0" y="0"/>
                  </a:moveTo>
                  <a:lnTo>
                    <a:pt x="5649275" y="0"/>
                  </a:lnTo>
                  <a:lnTo>
                    <a:pt x="5649275" y="644573"/>
                  </a:lnTo>
                  <a:lnTo>
                    <a:pt x="0" y="644573"/>
                  </a:lnTo>
                  <a:close/>
                </a:path>
              </a:pathLst>
            </a:custGeom>
            <a:solidFill>
              <a:srgbClr val="E4F577"/>
            </a:solidFill>
          </p:spPr>
        </p:sp>
        <p:sp>
          <p:nvSpPr>
            <p:cNvPr name="TextBox 10" id="10"/>
            <p:cNvSpPr txBox="true"/>
            <p:nvPr/>
          </p:nvSpPr>
          <p:spPr>
            <a:xfrm>
              <a:off x="0" y="-38100"/>
              <a:ext cx="5649275" cy="682673"/>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3851472" y="-459563"/>
            <a:ext cx="10889801" cy="5285710"/>
          </a:xfrm>
          <a:custGeom>
            <a:avLst/>
            <a:gdLst/>
            <a:ahLst/>
            <a:cxnLst/>
            <a:rect r="r" b="b" t="t" l="l"/>
            <a:pathLst>
              <a:path h="5285710" w="10889801">
                <a:moveTo>
                  <a:pt x="0" y="0"/>
                </a:moveTo>
                <a:lnTo>
                  <a:pt x="10889801" y="0"/>
                </a:lnTo>
                <a:lnTo>
                  <a:pt x="10889801" y="5285709"/>
                </a:lnTo>
                <a:lnTo>
                  <a:pt x="0" y="5285709"/>
                </a:lnTo>
                <a:lnTo>
                  <a:pt x="0" y="0"/>
                </a:lnTo>
                <a:close/>
              </a:path>
            </a:pathLst>
          </a:custGeom>
          <a:blipFill>
            <a:blip r:embed="rId6"/>
            <a:stretch>
              <a:fillRect l="0" t="0" r="-24191" b="0"/>
            </a:stretch>
          </a:blipFill>
        </p:spPr>
      </p:sp>
      <p:sp>
        <p:nvSpPr>
          <p:cNvPr name="TextBox 12" id="12"/>
          <p:cNvSpPr txBox="true"/>
          <p:nvPr/>
        </p:nvSpPr>
        <p:spPr>
          <a:xfrm rot="0">
            <a:off x="11979951" y="8615890"/>
            <a:ext cx="5279349" cy="320708"/>
          </a:xfrm>
          <a:prstGeom prst="rect">
            <a:avLst/>
          </a:prstGeom>
        </p:spPr>
        <p:txBody>
          <a:bodyPr anchor="t" rtlCol="false" tIns="0" lIns="0" bIns="0" rIns="0">
            <a:spAutoFit/>
          </a:bodyPr>
          <a:lstStyle/>
          <a:p>
            <a:pPr algn="r">
              <a:lnSpc>
                <a:spcPts val="2499"/>
              </a:lnSpc>
            </a:pPr>
            <a:r>
              <a:rPr lang="en-US" sz="2499">
                <a:solidFill>
                  <a:srgbClr val="FFFFFF"/>
                </a:solidFill>
                <a:latin typeface="Alibaba Sans"/>
                <a:ea typeface="Alibaba Sans"/>
                <a:cs typeface="Alibaba Sans"/>
                <a:sym typeface="Alibaba Sans"/>
              </a:rPr>
              <a:t>PAGE: 08</a:t>
            </a:r>
          </a:p>
        </p:txBody>
      </p:sp>
      <p:sp>
        <p:nvSpPr>
          <p:cNvPr name="TextBox 13" id="13"/>
          <p:cNvSpPr txBox="true"/>
          <p:nvPr/>
        </p:nvSpPr>
        <p:spPr>
          <a:xfrm rot="0">
            <a:off x="1028700" y="2231824"/>
            <a:ext cx="12298897" cy="2124075"/>
          </a:xfrm>
          <a:prstGeom prst="rect">
            <a:avLst/>
          </a:prstGeom>
        </p:spPr>
        <p:txBody>
          <a:bodyPr anchor="t" rtlCol="false" tIns="0" lIns="0" bIns="0" rIns="0">
            <a:spAutoFit/>
          </a:bodyPr>
          <a:lstStyle/>
          <a:p>
            <a:pPr algn="just">
              <a:lnSpc>
                <a:spcPts val="4200"/>
              </a:lnSpc>
            </a:pPr>
            <a:r>
              <a:rPr lang="en-US" sz="3000">
                <a:solidFill>
                  <a:srgbClr val="0A191F"/>
                </a:solidFill>
                <a:latin typeface="Alibaba Sans"/>
                <a:ea typeface="Alibaba Sans"/>
                <a:cs typeface="Alibaba Sans"/>
                <a:sym typeface="Alibaba Sans"/>
              </a:rPr>
              <a:t>To accurately forecast and predict energy consumption for residential buildings, helping households make smarter decisions, save money, and contribute to a greener planet effortlessly.</a:t>
            </a:r>
          </a:p>
          <a:p>
            <a:pPr algn="just">
              <a:lnSpc>
                <a:spcPts val="4200"/>
              </a:lnSpc>
            </a:pPr>
          </a:p>
        </p:txBody>
      </p:sp>
      <p:sp>
        <p:nvSpPr>
          <p:cNvPr name="TextBox 14" id="14"/>
          <p:cNvSpPr txBox="true"/>
          <p:nvPr/>
        </p:nvSpPr>
        <p:spPr>
          <a:xfrm rot="0">
            <a:off x="1028700" y="4759471"/>
            <a:ext cx="16070125" cy="3724275"/>
          </a:xfrm>
          <a:prstGeom prst="rect">
            <a:avLst/>
          </a:prstGeom>
        </p:spPr>
        <p:txBody>
          <a:bodyPr anchor="t" rtlCol="false" tIns="0" lIns="0" bIns="0" rIns="0">
            <a:spAutoFit/>
          </a:bodyPr>
          <a:lstStyle/>
          <a:p>
            <a:pPr algn="l" marL="647700" indent="-323850" lvl="1">
              <a:lnSpc>
                <a:spcPts val="4200"/>
              </a:lnSpc>
              <a:buFont typeface="Arial"/>
              <a:buChar char="•"/>
            </a:pPr>
            <a:r>
              <a:rPr lang="en-US" b="true" sz="3000">
                <a:solidFill>
                  <a:srgbClr val="000000"/>
                </a:solidFill>
                <a:latin typeface="Alibaba Sans Bold"/>
                <a:ea typeface="Alibaba Sans Bold"/>
                <a:cs typeface="Alibaba Sans Bold"/>
                <a:sym typeface="Alibaba Sans Bold"/>
              </a:rPr>
              <a:t>Precise Residential Energy Forecasting:</a:t>
            </a:r>
          </a:p>
          <a:p>
            <a:pPr algn="l">
              <a:lnSpc>
                <a:spcPts val="4200"/>
              </a:lnSpc>
              <a:spcBef>
                <a:spcPct val="0"/>
              </a:spcBef>
            </a:pPr>
            <a:r>
              <a:rPr lang="en-US" sz="3000">
                <a:solidFill>
                  <a:srgbClr val="000000"/>
                </a:solidFill>
                <a:latin typeface="Alibaba Sans"/>
                <a:ea typeface="Alibaba Sans"/>
                <a:cs typeface="Alibaba Sans"/>
                <a:sym typeface="Alibaba Sans"/>
              </a:rPr>
              <a:t>         Predict daily household energy consumption with high accuracy.</a:t>
            </a:r>
          </a:p>
          <a:p>
            <a:pPr algn="l" marL="647700" indent="-323850" lvl="1">
              <a:lnSpc>
                <a:spcPts val="4200"/>
              </a:lnSpc>
              <a:buFont typeface="Arial"/>
              <a:buChar char="•"/>
            </a:pPr>
            <a:r>
              <a:rPr lang="en-US" b="true" sz="3000">
                <a:solidFill>
                  <a:srgbClr val="000000"/>
                </a:solidFill>
                <a:latin typeface="Alibaba Sans Bold"/>
                <a:ea typeface="Alibaba Sans Bold"/>
                <a:cs typeface="Alibaba Sans Bold"/>
                <a:sym typeface="Alibaba Sans Bold"/>
              </a:rPr>
              <a:t>Smart Alerts and Notifications:</a:t>
            </a:r>
          </a:p>
          <a:p>
            <a:pPr algn="l">
              <a:lnSpc>
                <a:spcPts val="4200"/>
              </a:lnSpc>
              <a:spcBef>
                <a:spcPct val="0"/>
              </a:spcBef>
            </a:pPr>
            <a:r>
              <a:rPr lang="en-US" sz="3000">
                <a:solidFill>
                  <a:srgbClr val="000000"/>
                </a:solidFill>
                <a:latin typeface="Alibaba Sans"/>
                <a:ea typeface="Alibaba Sans"/>
                <a:cs typeface="Alibaba Sans"/>
                <a:sym typeface="Alibaba Sans"/>
              </a:rPr>
              <a:t>         Receive real-time tips and alerts to optimize energy usage and prevent waste.</a:t>
            </a:r>
          </a:p>
          <a:p>
            <a:pPr algn="l" marL="647700" indent="-323850" lvl="1">
              <a:lnSpc>
                <a:spcPts val="4200"/>
              </a:lnSpc>
              <a:buFont typeface="Arial"/>
              <a:buChar char="•"/>
            </a:pPr>
            <a:r>
              <a:rPr lang="en-US" b="true" sz="3000">
                <a:solidFill>
                  <a:srgbClr val="000000"/>
                </a:solidFill>
                <a:latin typeface="Alibaba Sans Bold"/>
                <a:ea typeface="Alibaba Sans Bold"/>
                <a:cs typeface="Alibaba Sans Bold"/>
                <a:sym typeface="Alibaba Sans Bold"/>
              </a:rPr>
              <a:t>Actionable Energy Insights</a:t>
            </a:r>
            <a:r>
              <a:rPr lang="en-US" sz="3000">
                <a:solidFill>
                  <a:srgbClr val="000000"/>
                </a:solidFill>
                <a:latin typeface="Alibaba Sans"/>
                <a:ea typeface="Alibaba Sans"/>
                <a:cs typeface="Alibaba Sans"/>
                <a:sym typeface="Alibaba Sans"/>
              </a:rPr>
              <a:t>:</a:t>
            </a:r>
          </a:p>
          <a:p>
            <a:pPr algn="l">
              <a:lnSpc>
                <a:spcPts val="4200"/>
              </a:lnSpc>
              <a:spcBef>
                <a:spcPct val="0"/>
              </a:spcBef>
            </a:pPr>
            <a:r>
              <a:rPr lang="en-US" sz="3000">
                <a:solidFill>
                  <a:srgbClr val="000000"/>
                </a:solidFill>
                <a:latin typeface="Alibaba Sans"/>
                <a:ea typeface="Alibaba Sans"/>
                <a:cs typeface="Alibaba Sans"/>
                <a:sym typeface="Alibaba Sans"/>
              </a:rPr>
              <a:t>        Gain a deeper understanding of energy habits and make informed decisions to reduce energy waste and improve efficiency.</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2619" y="9426076"/>
            <a:ext cx="21449591" cy="2447365"/>
            <a:chOff x="0" y="0"/>
            <a:chExt cx="5649275" cy="644573"/>
          </a:xfrm>
        </p:grpSpPr>
        <p:sp>
          <p:nvSpPr>
            <p:cNvPr name="Freeform 3" id="3"/>
            <p:cNvSpPr/>
            <p:nvPr/>
          </p:nvSpPr>
          <p:spPr>
            <a:xfrm flipH="false" flipV="false" rot="0">
              <a:off x="0" y="0"/>
              <a:ext cx="5649275" cy="644573"/>
            </a:xfrm>
            <a:custGeom>
              <a:avLst/>
              <a:gdLst/>
              <a:ahLst/>
              <a:cxnLst/>
              <a:rect r="r" b="b" t="t" l="l"/>
              <a:pathLst>
                <a:path h="644573" w="5649275">
                  <a:moveTo>
                    <a:pt x="0" y="0"/>
                  </a:moveTo>
                  <a:lnTo>
                    <a:pt x="5649275" y="0"/>
                  </a:lnTo>
                  <a:lnTo>
                    <a:pt x="5649275" y="644573"/>
                  </a:lnTo>
                  <a:lnTo>
                    <a:pt x="0" y="644573"/>
                  </a:lnTo>
                  <a:close/>
                </a:path>
              </a:pathLst>
            </a:custGeom>
            <a:solidFill>
              <a:srgbClr val="E4F577"/>
            </a:solidFill>
          </p:spPr>
        </p:sp>
        <p:sp>
          <p:nvSpPr>
            <p:cNvPr name="TextBox 4" id="4"/>
            <p:cNvSpPr txBox="true"/>
            <p:nvPr/>
          </p:nvSpPr>
          <p:spPr>
            <a:xfrm>
              <a:off x="0" y="-38100"/>
              <a:ext cx="5649275" cy="68267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5400000">
            <a:off x="16445618" y="1279524"/>
            <a:ext cx="1064506" cy="562858"/>
          </a:xfrm>
          <a:custGeom>
            <a:avLst/>
            <a:gdLst/>
            <a:ahLst/>
            <a:cxnLst/>
            <a:rect r="r" b="b" t="t" l="l"/>
            <a:pathLst>
              <a:path h="562858" w="1064506">
                <a:moveTo>
                  <a:pt x="0" y="0"/>
                </a:moveTo>
                <a:lnTo>
                  <a:pt x="1064506" y="0"/>
                </a:lnTo>
                <a:lnTo>
                  <a:pt x="1064506" y="562858"/>
                </a:lnTo>
                <a:lnTo>
                  <a:pt x="0" y="5628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513158" y="481948"/>
            <a:ext cx="2278518" cy="2870225"/>
          </a:xfrm>
          <a:custGeom>
            <a:avLst/>
            <a:gdLst/>
            <a:ahLst/>
            <a:cxnLst/>
            <a:rect r="r" b="b" t="t" l="l"/>
            <a:pathLst>
              <a:path h="2870225" w="2278518">
                <a:moveTo>
                  <a:pt x="0" y="0"/>
                </a:moveTo>
                <a:lnTo>
                  <a:pt x="2278519" y="0"/>
                </a:lnTo>
                <a:lnTo>
                  <a:pt x="2278519" y="2870225"/>
                </a:lnTo>
                <a:lnTo>
                  <a:pt x="0" y="2870225"/>
                </a:lnTo>
                <a:lnTo>
                  <a:pt x="0" y="0"/>
                </a:lnTo>
                <a:close/>
              </a:path>
            </a:pathLst>
          </a:custGeom>
          <a:blipFill>
            <a:blip r:embed="rId4">
              <a:extLst>
                <a:ext uri="{96DAC541-7B7A-43D3-8B79-37D633B846F1}">
                  <asvg:svgBlip xmlns:asvg="http://schemas.microsoft.com/office/drawing/2016/SVG/main" r:embed="rId5"/>
                </a:ext>
              </a:extLst>
            </a:blip>
            <a:stretch>
              <a:fillRect l="0" t="0" r="-37109" b="0"/>
            </a:stretch>
          </a:blipFill>
        </p:spPr>
      </p:sp>
      <p:sp>
        <p:nvSpPr>
          <p:cNvPr name="Freeform 7" id="7"/>
          <p:cNvSpPr/>
          <p:nvPr/>
        </p:nvSpPr>
        <p:spPr>
          <a:xfrm flipH="false" flipV="false" rot="0">
            <a:off x="495247" y="4610047"/>
            <a:ext cx="533453" cy="533453"/>
          </a:xfrm>
          <a:custGeom>
            <a:avLst/>
            <a:gdLst/>
            <a:ahLst/>
            <a:cxnLst/>
            <a:rect r="r" b="b" t="t" l="l"/>
            <a:pathLst>
              <a:path h="533453" w="533453">
                <a:moveTo>
                  <a:pt x="0" y="0"/>
                </a:moveTo>
                <a:lnTo>
                  <a:pt x="533453" y="0"/>
                </a:lnTo>
                <a:lnTo>
                  <a:pt x="533453" y="533453"/>
                </a:lnTo>
                <a:lnTo>
                  <a:pt x="0" y="5334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761973" y="1709129"/>
            <a:ext cx="768154" cy="76815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577"/>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7692007" y="2208414"/>
            <a:ext cx="2636721" cy="6728184"/>
          </a:xfrm>
          <a:custGeom>
            <a:avLst/>
            <a:gdLst/>
            <a:ahLst/>
            <a:cxnLst/>
            <a:rect r="r" b="b" t="t" l="l"/>
            <a:pathLst>
              <a:path h="6728184" w="2636721">
                <a:moveTo>
                  <a:pt x="0" y="0"/>
                </a:moveTo>
                <a:lnTo>
                  <a:pt x="2636721" y="0"/>
                </a:lnTo>
                <a:lnTo>
                  <a:pt x="2636721" y="6728185"/>
                </a:lnTo>
                <a:lnTo>
                  <a:pt x="0" y="6728185"/>
                </a:lnTo>
                <a:lnTo>
                  <a:pt x="0" y="0"/>
                </a:lnTo>
                <a:close/>
              </a:path>
            </a:pathLst>
          </a:custGeom>
          <a:blipFill>
            <a:blip r:embed="rId8"/>
            <a:stretch>
              <a:fillRect l="0" t="0" r="0" b="0"/>
            </a:stretch>
          </a:blipFill>
        </p:spPr>
      </p:sp>
      <p:sp>
        <p:nvSpPr>
          <p:cNvPr name="TextBox 12" id="12"/>
          <p:cNvSpPr txBox="true"/>
          <p:nvPr/>
        </p:nvSpPr>
        <p:spPr>
          <a:xfrm rot="0">
            <a:off x="1028700" y="8615890"/>
            <a:ext cx="5279349" cy="320708"/>
          </a:xfrm>
          <a:prstGeom prst="rect">
            <a:avLst/>
          </a:prstGeom>
        </p:spPr>
        <p:txBody>
          <a:bodyPr anchor="t" rtlCol="false" tIns="0" lIns="0" bIns="0" rIns="0">
            <a:spAutoFit/>
          </a:bodyPr>
          <a:lstStyle/>
          <a:p>
            <a:pPr algn="l">
              <a:lnSpc>
                <a:spcPts val="2499"/>
              </a:lnSpc>
            </a:pPr>
            <a:r>
              <a:rPr lang="en-US" sz="2499">
                <a:solidFill>
                  <a:srgbClr val="FFFFFF"/>
                </a:solidFill>
                <a:latin typeface="Alibaba Sans"/>
                <a:ea typeface="Alibaba Sans"/>
                <a:cs typeface="Alibaba Sans"/>
                <a:sym typeface="Alibaba Sans"/>
              </a:rPr>
              <a:t>www.reallygreatsite.com</a:t>
            </a:r>
          </a:p>
        </p:txBody>
      </p:sp>
      <p:sp>
        <p:nvSpPr>
          <p:cNvPr name="TextBox 13" id="13"/>
          <p:cNvSpPr txBox="true"/>
          <p:nvPr/>
        </p:nvSpPr>
        <p:spPr>
          <a:xfrm rot="0">
            <a:off x="11979951" y="8615890"/>
            <a:ext cx="5279349" cy="320708"/>
          </a:xfrm>
          <a:prstGeom prst="rect">
            <a:avLst/>
          </a:prstGeom>
        </p:spPr>
        <p:txBody>
          <a:bodyPr anchor="t" rtlCol="false" tIns="0" lIns="0" bIns="0" rIns="0">
            <a:spAutoFit/>
          </a:bodyPr>
          <a:lstStyle/>
          <a:p>
            <a:pPr algn="r">
              <a:lnSpc>
                <a:spcPts val="2499"/>
              </a:lnSpc>
            </a:pPr>
            <a:r>
              <a:rPr lang="en-US" sz="2499">
                <a:solidFill>
                  <a:srgbClr val="FFFFFF"/>
                </a:solidFill>
                <a:latin typeface="Alibaba Sans"/>
                <a:ea typeface="Alibaba Sans"/>
                <a:cs typeface="Alibaba Sans"/>
                <a:sym typeface="Alibaba Sans"/>
              </a:rPr>
              <a:t>PAGE: 04</a:t>
            </a:r>
          </a:p>
        </p:txBody>
      </p:sp>
      <p:sp>
        <p:nvSpPr>
          <p:cNvPr name="TextBox 14" id="14"/>
          <p:cNvSpPr txBox="true"/>
          <p:nvPr/>
        </p:nvSpPr>
        <p:spPr>
          <a:xfrm rot="0">
            <a:off x="2409123" y="922378"/>
            <a:ext cx="13202489" cy="647701"/>
          </a:xfrm>
          <a:prstGeom prst="rect">
            <a:avLst/>
          </a:prstGeom>
        </p:spPr>
        <p:txBody>
          <a:bodyPr anchor="t" rtlCol="false" tIns="0" lIns="0" bIns="0" rIns="0">
            <a:spAutoFit/>
          </a:bodyPr>
          <a:lstStyle/>
          <a:p>
            <a:pPr algn="l">
              <a:lnSpc>
                <a:spcPts val="4500"/>
              </a:lnSpc>
            </a:pPr>
            <a:r>
              <a:rPr lang="en-US" sz="4500" b="true">
                <a:solidFill>
                  <a:srgbClr val="60941A"/>
                </a:solidFill>
                <a:latin typeface="Telegraf Heavy"/>
                <a:ea typeface="Telegraf Heavy"/>
                <a:cs typeface="Telegraf Heavy"/>
                <a:sym typeface="Telegraf Heavy"/>
              </a:rPr>
              <a:t>MODULE 6 - ALERTS &amp; NOTIFICATION</a:t>
            </a:r>
          </a:p>
        </p:txBody>
      </p:sp>
      <p:sp>
        <p:nvSpPr>
          <p:cNvPr name="TextBox 15" id="15"/>
          <p:cNvSpPr txBox="true"/>
          <p:nvPr/>
        </p:nvSpPr>
        <p:spPr>
          <a:xfrm rot="0">
            <a:off x="1302082" y="1979653"/>
            <a:ext cx="6800997" cy="679451"/>
          </a:xfrm>
          <a:prstGeom prst="rect">
            <a:avLst/>
          </a:prstGeom>
        </p:spPr>
        <p:txBody>
          <a:bodyPr anchor="t" rtlCol="false" tIns="0" lIns="0" bIns="0" rIns="0">
            <a:spAutoFit/>
          </a:bodyPr>
          <a:lstStyle/>
          <a:p>
            <a:pPr algn="ctr">
              <a:lnSpc>
                <a:spcPts val="5599"/>
              </a:lnSpc>
              <a:spcBef>
                <a:spcPct val="0"/>
              </a:spcBef>
            </a:pPr>
            <a:r>
              <a:rPr lang="en-US" b="true" sz="3999">
                <a:solidFill>
                  <a:srgbClr val="000000"/>
                </a:solidFill>
                <a:latin typeface="Alibaba Sans Bold"/>
                <a:ea typeface="Alibaba Sans Bold"/>
                <a:cs typeface="Alibaba Sans Bold"/>
                <a:sym typeface="Alibaba Sans Bold"/>
              </a:rPr>
              <a:t>DATA FLOW DIAGRAM</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2619" y="9426076"/>
            <a:ext cx="21449591" cy="2447365"/>
            <a:chOff x="0" y="0"/>
            <a:chExt cx="5649275" cy="644573"/>
          </a:xfrm>
        </p:grpSpPr>
        <p:sp>
          <p:nvSpPr>
            <p:cNvPr name="Freeform 3" id="3"/>
            <p:cNvSpPr/>
            <p:nvPr/>
          </p:nvSpPr>
          <p:spPr>
            <a:xfrm flipH="false" flipV="false" rot="0">
              <a:off x="0" y="0"/>
              <a:ext cx="5649275" cy="644573"/>
            </a:xfrm>
            <a:custGeom>
              <a:avLst/>
              <a:gdLst/>
              <a:ahLst/>
              <a:cxnLst/>
              <a:rect r="r" b="b" t="t" l="l"/>
              <a:pathLst>
                <a:path h="644573" w="5649275">
                  <a:moveTo>
                    <a:pt x="0" y="0"/>
                  </a:moveTo>
                  <a:lnTo>
                    <a:pt x="5649275" y="0"/>
                  </a:lnTo>
                  <a:lnTo>
                    <a:pt x="5649275" y="644573"/>
                  </a:lnTo>
                  <a:lnTo>
                    <a:pt x="0" y="644573"/>
                  </a:lnTo>
                  <a:close/>
                </a:path>
              </a:pathLst>
            </a:custGeom>
            <a:solidFill>
              <a:srgbClr val="E4F577"/>
            </a:solidFill>
          </p:spPr>
        </p:sp>
        <p:sp>
          <p:nvSpPr>
            <p:cNvPr name="TextBox 4" id="4"/>
            <p:cNvSpPr txBox="true"/>
            <p:nvPr/>
          </p:nvSpPr>
          <p:spPr>
            <a:xfrm>
              <a:off x="0" y="-38100"/>
              <a:ext cx="5649275" cy="68267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5400000">
            <a:off x="16445618" y="1279524"/>
            <a:ext cx="1064506" cy="562858"/>
          </a:xfrm>
          <a:custGeom>
            <a:avLst/>
            <a:gdLst/>
            <a:ahLst/>
            <a:cxnLst/>
            <a:rect r="r" b="b" t="t" l="l"/>
            <a:pathLst>
              <a:path h="562858" w="1064506">
                <a:moveTo>
                  <a:pt x="0" y="0"/>
                </a:moveTo>
                <a:lnTo>
                  <a:pt x="1064506" y="0"/>
                </a:lnTo>
                <a:lnTo>
                  <a:pt x="1064506" y="562858"/>
                </a:lnTo>
                <a:lnTo>
                  <a:pt x="0" y="5628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513158" y="481948"/>
            <a:ext cx="2278518" cy="2870225"/>
          </a:xfrm>
          <a:custGeom>
            <a:avLst/>
            <a:gdLst/>
            <a:ahLst/>
            <a:cxnLst/>
            <a:rect r="r" b="b" t="t" l="l"/>
            <a:pathLst>
              <a:path h="2870225" w="2278518">
                <a:moveTo>
                  <a:pt x="0" y="0"/>
                </a:moveTo>
                <a:lnTo>
                  <a:pt x="2278519" y="0"/>
                </a:lnTo>
                <a:lnTo>
                  <a:pt x="2278519" y="2870225"/>
                </a:lnTo>
                <a:lnTo>
                  <a:pt x="0" y="2870225"/>
                </a:lnTo>
                <a:lnTo>
                  <a:pt x="0" y="0"/>
                </a:lnTo>
                <a:close/>
              </a:path>
            </a:pathLst>
          </a:custGeom>
          <a:blipFill>
            <a:blip r:embed="rId4">
              <a:extLst>
                <a:ext uri="{96DAC541-7B7A-43D3-8B79-37D633B846F1}">
                  <asvg:svgBlip xmlns:asvg="http://schemas.microsoft.com/office/drawing/2016/SVG/main" r:embed="rId5"/>
                </a:ext>
              </a:extLst>
            </a:blip>
            <a:stretch>
              <a:fillRect l="0" t="0" r="-37109" b="0"/>
            </a:stretch>
          </a:blipFill>
        </p:spPr>
      </p:sp>
      <p:sp>
        <p:nvSpPr>
          <p:cNvPr name="Freeform 7" id="7"/>
          <p:cNvSpPr/>
          <p:nvPr/>
        </p:nvSpPr>
        <p:spPr>
          <a:xfrm flipH="false" flipV="false" rot="0">
            <a:off x="495247" y="4610047"/>
            <a:ext cx="533453" cy="533453"/>
          </a:xfrm>
          <a:custGeom>
            <a:avLst/>
            <a:gdLst/>
            <a:ahLst/>
            <a:cxnLst/>
            <a:rect r="r" b="b" t="t" l="l"/>
            <a:pathLst>
              <a:path h="533453" w="533453">
                <a:moveTo>
                  <a:pt x="0" y="0"/>
                </a:moveTo>
                <a:lnTo>
                  <a:pt x="533453" y="0"/>
                </a:lnTo>
                <a:lnTo>
                  <a:pt x="533453" y="533453"/>
                </a:lnTo>
                <a:lnTo>
                  <a:pt x="0" y="5334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761973" y="1709129"/>
            <a:ext cx="768154" cy="76815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577"/>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4145898" y="3352173"/>
            <a:ext cx="9996205" cy="5211243"/>
          </a:xfrm>
          <a:custGeom>
            <a:avLst/>
            <a:gdLst/>
            <a:ahLst/>
            <a:cxnLst/>
            <a:rect r="r" b="b" t="t" l="l"/>
            <a:pathLst>
              <a:path h="5211243" w="9996205">
                <a:moveTo>
                  <a:pt x="0" y="0"/>
                </a:moveTo>
                <a:lnTo>
                  <a:pt x="9996204" y="0"/>
                </a:lnTo>
                <a:lnTo>
                  <a:pt x="9996204" y="5211243"/>
                </a:lnTo>
                <a:lnTo>
                  <a:pt x="0" y="5211243"/>
                </a:lnTo>
                <a:lnTo>
                  <a:pt x="0" y="0"/>
                </a:lnTo>
                <a:close/>
              </a:path>
            </a:pathLst>
          </a:custGeom>
          <a:blipFill>
            <a:blip r:embed="rId8"/>
            <a:stretch>
              <a:fillRect l="0" t="-8138" r="0" b="0"/>
            </a:stretch>
          </a:blipFill>
        </p:spPr>
      </p:sp>
      <p:sp>
        <p:nvSpPr>
          <p:cNvPr name="TextBox 12" id="12"/>
          <p:cNvSpPr txBox="true"/>
          <p:nvPr/>
        </p:nvSpPr>
        <p:spPr>
          <a:xfrm rot="0">
            <a:off x="11979951" y="8615890"/>
            <a:ext cx="5279349" cy="320708"/>
          </a:xfrm>
          <a:prstGeom prst="rect">
            <a:avLst/>
          </a:prstGeom>
        </p:spPr>
        <p:txBody>
          <a:bodyPr anchor="t" rtlCol="false" tIns="0" lIns="0" bIns="0" rIns="0">
            <a:spAutoFit/>
          </a:bodyPr>
          <a:lstStyle/>
          <a:p>
            <a:pPr algn="r">
              <a:lnSpc>
                <a:spcPts val="2499"/>
              </a:lnSpc>
            </a:pPr>
            <a:r>
              <a:rPr lang="en-US" sz="2499">
                <a:solidFill>
                  <a:srgbClr val="FFFFFF"/>
                </a:solidFill>
                <a:latin typeface="Alibaba Sans"/>
                <a:ea typeface="Alibaba Sans"/>
                <a:cs typeface="Alibaba Sans"/>
                <a:sym typeface="Alibaba Sans"/>
              </a:rPr>
              <a:t>PAGE: 04</a:t>
            </a:r>
          </a:p>
        </p:txBody>
      </p:sp>
      <p:sp>
        <p:nvSpPr>
          <p:cNvPr name="TextBox 13" id="13"/>
          <p:cNvSpPr txBox="true"/>
          <p:nvPr/>
        </p:nvSpPr>
        <p:spPr>
          <a:xfrm rot="0">
            <a:off x="2409123" y="922378"/>
            <a:ext cx="13202489" cy="647701"/>
          </a:xfrm>
          <a:prstGeom prst="rect">
            <a:avLst/>
          </a:prstGeom>
        </p:spPr>
        <p:txBody>
          <a:bodyPr anchor="t" rtlCol="false" tIns="0" lIns="0" bIns="0" rIns="0">
            <a:spAutoFit/>
          </a:bodyPr>
          <a:lstStyle/>
          <a:p>
            <a:pPr algn="l">
              <a:lnSpc>
                <a:spcPts val="4500"/>
              </a:lnSpc>
            </a:pPr>
            <a:r>
              <a:rPr lang="en-US" sz="4500" b="true">
                <a:solidFill>
                  <a:srgbClr val="60941A"/>
                </a:solidFill>
                <a:latin typeface="Telegraf Heavy"/>
                <a:ea typeface="Telegraf Heavy"/>
                <a:cs typeface="Telegraf Heavy"/>
                <a:sym typeface="Telegraf Heavy"/>
              </a:rPr>
              <a:t>MODULE 6 - ALERTS &amp; NOTIFICATION</a:t>
            </a:r>
          </a:p>
        </p:txBody>
      </p:sp>
      <p:sp>
        <p:nvSpPr>
          <p:cNvPr name="TextBox 14" id="14"/>
          <p:cNvSpPr txBox="true"/>
          <p:nvPr/>
        </p:nvSpPr>
        <p:spPr>
          <a:xfrm rot="0">
            <a:off x="1302082" y="1979653"/>
            <a:ext cx="6800997" cy="679451"/>
          </a:xfrm>
          <a:prstGeom prst="rect">
            <a:avLst/>
          </a:prstGeom>
        </p:spPr>
        <p:txBody>
          <a:bodyPr anchor="t" rtlCol="false" tIns="0" lIns="0" bIns="0" rIns="0">
            <a:spAutoFit/>
          </a:bodyPr>
          <a:lstStyle/>
          <a:p>
            <a:pPr algn="ctr">
              <a:lnSpc>
                <a:spcPts val="5599"/>
              </a:lnSpc>
              <a:spcBef>
                <a:spcPct val="0"/>
              </a:spcBef>
            </a:pPr>
            <a:r>
              <a:rPr lang="en-US" b="true" sz="3999">
                <a:solidFill>
                  <a:srgbClr val="000000"/>
                </a:solidFill>
                <a:latin typeface="Alibaba Sans Bold"/>
                <a:ea typeface="Alibaba Sans Bold"/>
                <a:cs typeface="Alibaba Sans Bold"/>
                <a:sym typeface="Alibaba Sans Bold"/>
              </a:rPr>
              <a:t>DATA FLOW DIAGRAM</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2619" y="9426076"/>
            <a:ext cx="21449591" cy="2447365"/>
            <a:chOff x="0" y="0"/>
            <a:chExt cx="5649275" cy="644573"/>
          </a:xfrm>
        </p:grpSpPr>
        <p:sp>
          <p:nvSpPr>
            <p:cNvPr name="Freeform 3" id="3"/>
            <p:cNvSpPr/>
            <p:nvPr/>
          </p:nvSpPr>
          <p:spPr>
            <a:xfrm flipH="false" flipV="false" rot="0">
              <a:off x="0" y="0"/>
              <a:ext cx="5649275" cy="644573"/>
            </a:xfrm>
            <a:custGeom>
              <a:avLst/>
              <a:gdLst/>
              <a:ahLst/>
              <a:cxnLst/>
              <a:rect r="r" b="b" t="t" l="l"/>
              <a:pathLst>
                <a:path h="644573" w="5649275">
                  <a:moveTo>
                    <a:pt x="0" y="0"/>
                  </a:moveTo>
                  <a:lnTo>
                    <a:pt x="5649275" y="0"/>
                  </a:lnTo>
                  <a:lnTo>
                    <a:pt x="5649275" y="644573"/>
                  </a:lnTo>
                  <a:lnTo>
                    <a:pt x="0" y="644573"/>
                  </a:lnTo>
                  <a:close/>
                </a:path>
              </a:pathLst>
            </a:custGeom>
            <a:solidFill>
              <a:srgbClr val="E4F577"/>
            </a:solidFill>
          </p:spPr>
        </p:sp>
        <p:sp>
          <p:nvSpPr>
            <p:cNvPr name="TextBox 4" id="4"/>
            <p:cNvSpPr txBox="true"/>
            <p:nvPr/>
          </p:nvSpPr>
          <p:spPr>
            <a:xfrm>
              <a:off x="0" y="-38100"/>
              <a:ext cx="5649275" cy="68267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00" y="8615890"/>
            <a:ext cx="5279349" cy="320708"/>
          </a:xfrm>
          <a:prstGeom prst="rect">
            <a:avLst/>
          </a:prstGeom>
        </p:spPr>
        <p:txBody>
          <a:bodyPr anchor="t" rtlCol="false" tIns="0" lIns="0" bIns="0" rIns="0">
            <a:spAutoFit/>
          </a:bodyPr>
          <a:lstStyle/>
          <a:p>
            <a:pPr algn="l">
              <a:lnSpc>
                <a:spcPts val="2499"/>
              </a:lnSpc>
            </a:pPr>
            <a:r>
              <a:rPr lang="en-US" sz="2499">
                <a:solidFill>
                  <a:srgbClr val="FFFFFF"/>
                </a:solidFill>
                <a:latin typeface="Alibaba Sans"/>
                <a:ea typeface="Alibaba Sans"/>
                <a:cs typeface="Alibaba Sans"/>
                <a:sym typeface="Alibaba Sans"/>
              </a:rPr>
              <a:t>www.reallygreatsite.com</a:t>
            </a:r>
          </a:p>
        </p:txBody>
      </p:sp>
      <p:sp>
        <p:nvSpPr>
          <p:cNvPr name="TextBox 6" id="6"/>
          <p:cNvSpPr txBox="true"/>
          <p:nvPr/>
        </p:nvSpPr>
        <p:spPr>
          <a:xfrm rot="0">
            <a:off x="11979951" y="8615890"/>
            <a:ext cx="5279349" cy="320708"/>
          </a:xfrm>
          <a:prstGeom prst="rect">
            <a:avLst/>
          </a:prstGeom>
        </p:spPr>
        <p:txBody>
          <a:bodyPr anchor="t" rtlCol="false" tIns="0" lIns="0" bIns="0" rIns="0">
            <a:spAutoFit/>
          </a:bodyPr>
          <a:lstStyle/>
          <a:p>
            <a:pPr algn="r">
              <a:lnSpc>
                <a:spcPts val="2499"/>
              </a:lnSpc>
            </a:pPr>
            <a:r>
              <a:rPr lang="en-US" sz="2499">
                <a:solidFill>
                  <a:srgbClr val="FFFFFF"/>
                </a:solidFill>
                <a:latin typeface="Alibaba Sans"/>
                <a:ea typeface="Alibaba Sans"/>
                <a:cs typeface="Alibaba Sans"/>
                <a:sym typeface="Alibaba Sans"/>
              </a:rPr>
              <a:t>PAGE: 04</a:t>
            </a:r>
          </a:p>
        </p:txBody>
      </p:sp>
      <p:sp>
        <p:nvSpPr>
          <p:cNvPr name="TextBox 7" id="7"/>
          <p:cNvSpPr txBox="true"/>
          <p:nvPr/>
        </p:nvSpPr>
        <p:spPr>
          <a:xfrm rot="0">
            <a:off x="6864849" y="1129531"/>
            <a:ext cx="4057650" cy="667322"/>
          </a:xfrm>
          <a:prstGeom prst="rect">
            <a:avLst/>
          </a:prstGeom>
        </p:spPr>
        <p:txBody>
          <a:bodyPr anchor="t" rtlCol="false" tIns="0" lIns="0" bIns="0" rIns="0">
            <a:spAutoFit/>
          </a:bodyPr>
          <a:lstStyle/>
          <a:p>
            <a:pPr algn="l">
              <a:lnSpc>
                <a:spcPts val="4646"/>
              </a:lnSpc>
            </a:pPr>
            <a:r>
              <a:rPr lang="en-US" sz="4646" b="true">
                <a:solidFill>
                  <a:srgbClr val="60941A"/>
                </a:solidFill>
                <a:latin typeface="Telegraf Heavy"/>
                <a:ea typeface="Telegraf Heavy"/>
                <a:cs typeface="Telegraf Heavy"/>
                <a:sym typeface="Telegraf Heavy"/>
              </a:rPr>
              <a:t>REFERENCES</a:t>
            </a:r>
          </a:p>
        </p:txBody>
      </p:sp>
      <p:sp>
        <p:nvSpPr>
          <p:cNvPr name="Freeform 8" id="8"/>
          <p:cNvSpPr/>
          <p:nvPr/>
        </p:nvSpPr>
        <p:spPr>
          <a:xfrm flipH="false" flipV="false" rot="-5400000">
            <a:off x="16445618" y="1279524"/>
            <a:ext cx="1064506" cy="562858"/>
          </a:xfrm>
          <a:custGeom>
            <a:avLst/>
            <a:gdLst/>
            <a:ahLst/>
            <a:cxnLst/>
            <a:rect r="r" b="b" t="t" l="l"/>
            <a:pathLst>
              <a:path h="562858" w="1064506">
                <a:moveTo>
                  <a:pt x="0" y="0"/>
                </a:moveTo>
                <a:lnTo>
                  <a:pt x="1064506" y="0"/>
                </a:lnTo>
                <a:lnTo>
                  <a:pt x="1064506" y="562858"/>
                </a:lnTo>
                <a:lnTo>
                  <a:pt x="0" y="5628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513158" y="481948"/>
            <a:ext cx="2278518" cy="2870225"/>
          </a:xfrm>
          <a:custGeom>
            <a:avLst/>
            <a:gdLst/>
            <a:ahLst/>
            <a:cxnLst/>
            <a:rect r="r" b="b" t="t" l="l"/>
            <a:pathLst>
              <a:path h="2870225" w="2278518">
                <a:moveTo>
                  <a:pt x="0" y="0"/>
                </a:moveTo>
                <a:lnTo>
                  <a:pt x="2278519" y="0"/>
                </a:lnTo>
                <a:lnTo>
                  <a:pt x="2278519" y="2870225"/>
                </a:lnTo>
                <a:lnTo>
                  <a:pt x="0" y="2870225"/>
                </a:lnTo>
                <a:lnTo>
                  <a:pt x="0" y="0"/>
                </a:lnTo>
                <a:close/>
              </a:path>
            </a:pathLst>
          </a:custGeom>
          <a:blipFill>
            <a:blip r:embed="rId4">
              <a:extLst>
                <a:ext uri="{96DAC541-7B7A-43D3-8B79-37D633B846F1}">
                  <asvg:svgBlip xmlns:asvg="http://schemas.microsoft.com/office/drawing/2016/SVG/main" r:embed="rId5"/>
                </a:ext>
              </a:extLst>
            </a:blip>
            <a:stretch>
              <a:fillRect l="0" t="0" r="-37109" b="0"/>
            </a:stretch>
          </a:blipFill>
        </p:spPr>
      </p:sp>
      <p:sp>
        <p:nvSpPr>
          <p:cNvPr name="Freeform 10" id="10"/>
          <p:cNvSpPr/>
          <p:nvPr/>
        </p:nvSpPr>
        <p:spPr>
          <a:xfrm flipH="false" flipV="false" rot="0">
            <a:off x="495247" y="4610047"/>
            <a:ext cx="533453" cy="533453"/>
          </a:xfrm>
          <a:custGeom>
            <a:avLst/>
            <a:gdLst/>
            <a:ahLst/>
            <a:cxnLst/>
            <a:rect r="r" b="b" t="t" l="l"/>
            <a:pathLst>
              <a:path h="533453" w="533453">
                <a:moveTo>
                  <a:pt x="0" y="0"/>
                </a:moveTo>
                <a:lnTo>
                  <a:pt x="533453" y="0"/>
                </a:lnTo>
                <a:lnTo>
                  <a:pt x="533453" y="533453"/>
                </a:lnTo>
                <a:lnTo>
                  <a:pt x="0" y="5334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5252172" y="1028700"/>
            <a:ext cx="768154" cy="76815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577"/>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543557" y="2382096"/>
            <a:ext cx="15200886" cy="6176645"/>
          </a:xfrm>
          <a:prstGeom prst="rect">
            <a:avLst/>
          </a:prstGeom>
        </p:spPr>
        <p:txBody>
          <a:bodyPr anchor="t" rtlCol="false" tIns="0" lIns="0" bIns="0" rIns="0">
            <a:spAutoFit/>
          </a:bodyPr>
          <a:lstStyle/>
          <a:p>
            <a:pPr algn="just">
              <a:lnSpc>
                <a:spcPts val="2380"/>
              </a:lnSpc>
            </a:pPr>
            <a:r>
              <a:rPr lang="en-US" sz="1700">
                <a:solidFill>
                  <a:srgbClr val="0A191F"/>
                </a:solidFill>
                <a:latin typeface="Alibaba Sans"/>
                <a:ea typeface="Alibaba Sans"/>
                <a:cs typeface="Alibaba Sans"/>
                <a:sym typeface="Alibaba Sans"/>
              </a:rPr>
              <a:t>[1] L. H. M. Truong, K. H. K. Chow, R. Luevisadpaibul, G. S. Thiru</a:t>
            </a:r>
            <a:r>
              <a:rPr lang="en-US" sz="1700">
                <a:solidFill>
                  <a:srgbClr val="0A191F"/>
                </a:solidFill>
                <a:latin typeface="Alibaba Sans"/>
                <a:ea typeface="Alibaba Sans"/>
                <a:cs typeface="Alibaba Sans"/>
                <a:sym typeface="Alibaba Sans"/>
              </a:rPr>
              <a:t>n</a:t>
            </a:r>
            <a:r>
              <a:rPr lang="en-US" sz="1700">
                <a:solidFill>
                  <a:srgbClr val="0A191F"/>
                </a:solidFill>
                <a:latin typeface="Alibaba Sans"/>
                <a:ea typeface="Alibaba Sans"/>
                <a:cs typeface="Alibaba Sans"/>
                <a:sym typeface="Alibaba Sans"/>
              </a:rPr>
              <a:t>avukka</a:t>
            </a:r>
            <a:r>
              <a:rPr lang="en-US" sz="1700">
                <a:solidFill>
                  <a:srgbClr val="0A191F"/>
                </a:solidFill>
                <a:latin typeface="Alibaba Sans"/>
                <a:ea typeface="Alibaba Sans"/>
                <a:cs typeface="Alibaba Sans"/>
                <a:sym typeface="Alibaba Sans"/>
              </a:rPr>
              <a:t>r</a:t>
            </a:r>
            <a:r>
              <a:rPr lang="en-US" sz="1700">
                <a:solidFill>
                  <a:srgbClr val="0A191F"/>
                </a:solidFill>
                <a:latin typeface="Alibaba Sans"/>
                <a:ea typeface="Alibaba Sans"/>
                <a:cs typeface="Alibaba Sans"/>
                <a:sym typeface="Alibaba Sans"/>
              </a:rPr>
              <a:t>a</a:t>
            </a:r>
            <a:r>
              <a:rPr lang="en-US" sz="1700">
                <a:solidFill>
                  <a:srgbClr val="0A191F"/>
                </a:solidFill>
                <a:latin typeface="Alibaba Sans"/>
                <a:ea typeface="Alibaba Sans"/>
                <a:cs typeface="Alibaba Sans"/>
                <a:sym typeface="Alibaba Sans"/>
              </a:rPr>
              <a:t>s</a:t>
            </a:r>
            <a:r>
              <a:rPr lang="en-US" sz="1700">
                <a:solidFill>
                  <a:srgbClr val="0A191F"/>
                </a:solidFill>
                <a:latin typeface="Alibaba Sans"/>
                <a:ea typeface="Alibaba Sans"/>
                <a:cs typeface="Alibaba Sans"/>
                <a:sym typeface="Alibaba Sans"/>
              </a:rPr>
              <a:t>u,</a:t>
            </a:r>
            <a:r>
              <a:rPr lang="en-US" sz="1700">
                <a:solidFill>
                  <a:srgbClr val="0A191F"/>
                </a:solidFill>
                <a:latin typeface="Alibaba Sans"/>
                <a:ea typeface="Alibaba Sans"/>
                <a:cs typeface="Alibaba Sans"/>
                <a:sym typeface="Alibaba Sans"/>
              </a:rPr>
              <a:t> </a:t>
            </a:r>
            <a:r>
              <a:rPr lang="en-US" sz="1700">
                <a:solidFill>
                  <a:srgbClr val="0A191F"/>
                </a:solidFill>
                <a:latin typeface="Alibaba Sans"/>
                <a:ea typeface="Alibaba Sans"/>
                <a:cs typeface="Alibaba Sans"/>
                <a:sym typeface="Alibaba Sans"/>
              </a:rPr>
              <a:t>M. Seyedmahmoudian, B. Horan, S. Mekhilef, and A. Stojcevski, "Accurate Prediction of Hourly Energy Consumption in a Residential Building Based on the Occupancy Rate Using Machine Learning Approaches," *Applied Sciences*, vol. 11, no. 5, pp. 2229, Mar. 2021. doi: 10.3390/app11052229.</a:t>
            </a:r>
          </a:p>
          <a:p>
            <a:pPr algn="just">
              <a:lnSpc>
                <a:spcPts val="2380"/>
              </a:lnSpc>
            </a:pPr>
          </a:p>
          <a:p>
            <a:pPr algn="just">
              <a:lnSpc>
                <a:spcPts val="2380"/>
              </a:lnSpc>
            </a:pPr>
            <a:r>
              <a:rPr lang="en-US" sz="1700">
                <a:solidFill>
                  <a:srgbClr val="0A191F"/>
                </a:solidFill>
                <a:latin typeface="Alibaba Sans"/>
                <a:ea typeface="Alibaba Sans"/>
                <a:cs typeface="Alibaba Sans"/>
                <a:sym typeface="Alibaba Sans"/>
              </a:rPr>
              <a:t>[2] Z. Wang, T. Hong, H. Li, et al., "Predicting city-scale daily electricity consumption using data-driven models," *Adaptive Energy*, vol. 16, no. 1, pp. 100025, May 2021. doi: 10.1016/j.adapen.2021.100025.</a:t>
            </a:r>
          </a:p>
          <a:p>
            <a:pPr algn="just">
              <a:lnSpc>
                <a:spcPts val="2380"/>
              </a:lnSpc>
            </a:pPr>
          </a:p>
          <a:p>
            <a:pPr algn="just">
              <a:lnSpc>
                <a:spcPts val="2380"/>
              </a:lnSpc>
            </a:pPr>
            <a:r>
              <a:rPr lang="en-US" sz="1700">
                <a:solidFill>
                  <a:srgbClr val="0A191F"/>
                </a:solidFill>
                <a:latin typeface="Alibaba Sans"/>
                <a:ea typeface="Alibaba Sans"/>
                <a:cs typeface="Alibaba Sans"/>
                <a:sym typeface="Alibaba Sans"/>
              </a:rPr>
              <a:t>[3] J. L. Harris and L.-M. Liu, "Dynamic structural analysis and forecasting of residential electricity consumption," *Economics and Forecasting*, P.O. Box 15.51 (Mail Code 5A5), Carolina Power and Light Company, Raleigh, NC 27602, USA, and Department of Information and Decision Sciences, College of Business Administration (MIC 294), The University of Illinois at Chicago, Box 4348, Chicago, IL 60680, USA.</a:t>
            </a:r>
          </a:p>
          <a:p>
            <a:pPr algn="just">
              <a:lnSpc>
                <a:spcPts val="2380"/>
              </a:lnSpc>
            </a:pPr>
          </a:p>
          <a:p>
            <a:pPr algn="just">
              <a:lnSpc>
                <a:spcPts val="2380"/>
              </a:lnSpc>
            </a:pPr>
            <a:r>
              <a:rPr lang="en-US" sz="1700">
                <a:solidFill>
                  <a:srgbClr val="0A191F"/>
                </a:solidFill>
                <a:latin typeface="Alibaba Sans"/>
                <a:ea typeface="Alibaba Sans"/>
                <a:cs typeface="Alibaba Sans"/>
                <a:sym typeface="Alibaba Sans"/>
              </a:rPr>
              <a:t>[4] R. K. Jain, K. M. Smith, P. J. Culligan, and J. E. Taylor, "Forecasting energy consumption of multi-family residential buildings usi</a:t>
            </a:r>
            <a:r>
              <a:rPr lang="en-US" sz="1700">
                <a:solidFill>
                  <a:srgbClr val="0A191F"/>
                </a:solidFill>
                <a:latin typeface="Alibaba Sans"/>
                <a:ea typeface="Alibaba Sans"/>
                <a:cs typeface="Alibaba Sans"/>
                <a:sym typeface="Alibaba Sans"/>
              </a:rPr>
              <a:t>ng </a:t>
            </a:r>
            <a:r>
              <a:rPr lang="en-US" sz="1700">
                <a:solidFill>
                  <a:srgbClr val="0A191F"/>
                </a:solidFill>
                <a:latin typeface="Alibaba Sans"/>
                <a:ea typeface="Alibaba Sans"/>
                <a:cs typeface="Alibaba Sans"/>
                <a:sym typeface="Alibaba Sans"/>
              </a:rPr>
              <a:t>support vector regression: Investigating the impact of temporal and spatial monitoring granularity on performance accuracy," *Journal Name*, vol. XX, no. YY, pp. ZZ-ZZ, Month Year. doi: 10.XXXX/XXXXXX.</a:t>
            </a:r>
          </a:p>
          <a:p>
            <a:pPr algn="just">
              <a:lnSpc>
                <a:spcPts val="2380"/>
              </a:lnSpc>
            </a:pPr>
          </a:p>
          <a:p>
            <a:pPr algn="just">
              <a:lnSpc>
                <a:spcPts val="2380"/>
              </a:lnSpc>
            </a:pPr>
            <a:r>
              <a:rPr lang="en-US" sz="1700">
                <a:solidFill>
                  <a:srgbClr val="0A191F"/>
                </a:solidFill>
                <a:latin typeface="Alibaba Sans"/>
                <a:ea typeface="Alibaba Sans"/>
                <a:cs typeface="Alibaba Sans"/>
                <a:sym typeface="Alibaba Sans"/>
              </a:rPr>
              <a:t>[5] Y.-S. Kim and J. Srebric, "Impact of occupancy rates on the building electricity consumption in commercial buildings," *Energy and Buildings*, vol. XX, pp. 7235, Dec. 2016. doi: 10.1016/j.enbuild.2016.12.056.</a:t>
            </a:r>
          </a:p>
          <a:p>
            <a:pPr algn="just">
              <a:lnSpc>
                <a:spcPts val="2380"/>
              </a:lnSpc>
            </a:pPr>
          </a:p>
          <a:p>
            <a:pPr algn="just">
              <a:lnSpc>
                <a:spcPts val="2380"/>
              </a:lnSpc>
            </a:pPr>
            <a:r>
              <a:rPr lang="en-US" sz="1700">
                <a:solidFill>
                  <a:srgbClr val="0A191F"/>
                </a:solidFill>
                <a:latin typeface="Alibaba Sans"/>
                <a:ea typeface="Alibaba Sans"/>
                <a:cs typeface="Alibaba Sans"/>
                <a:sym typeface="Alibaba Sans"/>
              </a:rPr>
              <a:t>[6] D. L. Marino, K. Amarasinghe, and M. Manic, "Building energy load forecasting using deep neural networks," *Department of Computer Science, Virginia Commonwealth University, Richmond, Virginia*, Email: marinodl@vcu.edu, amarasinghek@vcu.edu.</a:t>
            </a:r>
          </a:p>
          <a:p>
            <a:pPr algn="just">
              <a:lnSpc>
                <a:spcPts val="2380"/>
              </a:lnSpc>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2278518" cy="2870225"/>
          </a:xfrm>
          <a:custGeom>
            <a:avLst/>
            <a:gdLst/>
            <a:ahLst/>
            <a:cxnLst/>
            <a:rect r="r" b="b" t="t" l="l"/>
            <a:pathLst>
              <a:path h="2870225" w="2278518">
                <a:moveTo>
                  <a:pt x="0" y="0"/>
                </a:moveTo>
                <a:lnTo>
                  <a:pt x="2278518" y="0"/>
                </a:lnTo>
                <a:lnTo>
                  <a:pt x="2278518" y="2870225"/>
                </a:lnTo>
                <a:lnTo>
                  <a:pt x="0" y="2870225"/>
                </a:lnTo>
                <a:lnTo>
                  <a:pt x="0" y="0"/>
                </a:lnTo>
                <a:close/>
              </a:path>
            </a:pathLst>
          </a:custGeom>
          <a:blipFill>
            <a:blip r:embed="rId2">
              <a:extLst>
                <a:ext uri="{96DAC541-7B7A-43D3-8B79-37D633B846F1}">
                  <asvg:svgBlip xmlns:asvg="http://schemas.microsoft.com/office/drawing/2016/SVG/main" r:embed="rId3"/>
                </a:ext>
              </a:extLst>
            </a:blip>
            <a:stretch>
              <a:fillRect l="0" t="0" r="-37109" b="0"/>
            </a:stretch>
          </a:blipFill>
        </p:spPr>
      </p:sp>
      <p:sp>
        <p:nvSpPr>
          <p:cNvPr name="Freeform 3" id="3"/>
          <p:cNvSpPr/>
          <p:nvPr/>
        </p:nvSpPr>
        <p:spPr>
          <a:xfrm flipH="true" flipV="false" rot="0">
            <a:off x="14980782" y="1028700"/>
            <a:ext cx="2278518" cy="2870225"/>
          </a:xfrm>
          <a:custGeom>
            <a:avLst/>
            <a:gdLst/>
            <a:ahLst/>
            <a:cxnLst/>
            <a:rect r="r" b="b" t="t" l="l"/>
            <a:pathLst>
              <a:path h="2870225" w="2278518">
                <a:moveTo>
                  <a:pt x="2278518" y="0"/>
                </a:moveTo>
                <a:lnTo>
                  <a:pt x="0" y="0"/>
                </a:lnTo>
                <a:lnTo>
                  <a:pt x="0" y="2870225"/>
                </a:lnTo>
                <a:lnTo>
                  <a:pt x="2278518" y="2870225"/>
                </a:lnTo>
                <a:lnTo>
                  <a:pt x="2278518" y="0"/>
                </a:lnTo>
                <a:close/>
              </a:path>
            </a:pathLst>
          </a:custGeom>
          <a:blipFill>
            <a:blip r:embed="rId2">
              <a:extLst>
                <a:ext uri="{96DAC541-7B7A-43D3-8B79-37D633B846F1}">
                  <asvg:svgBlip xmlns:asvg="http://schemas.microsoft.com/office/drawing/2016/SVG/main" r:embed="rId3"/>
                </a:ext>
              </a:extLst>
            </a:blip>
            <a:stretch>
              <a:fillRect l="0" t="0" r="-37109" b="0"/>
            </a:stretch>
          </a:blipFill>
        </p:spPr>
      </p:sp>
      <p:grpSp>
        <p:nvGrpSpPr>
          <p:cNvPr name="Group 4" id="4"/>
          <p:cNvGrpSpPr/>
          <p:nvPr/>
        </p:nvGrpSpPr>
        <p:grpSpPr>
          <a:xfrm rot="0">
            <a:off x="1147543" y="6726440"/>
            <a:ext cx="768154" cy="768154"/>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577"/>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6107419" y="6726440"/>
            <a:ext cx="768154" cy="76815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577"/>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544242" y="5029913"/>
            <a:ext cx="371455" cy="371455"/>
          </a:xfrm>
          <a:custGeom>
            <a:avLst/>
            <a:gdLst/>
            <a:ahLst/>
            <a:cxnLst/>
            <a:rect r="r" b="b" t="t" l="l"/>
            <a:pathLst>
              <a:path h="371455" w="371455">
                <a:moveTo>
                  <a:pt x="0" y="0"/>
                </a:moveTo>
                <a:lnTo>
                  <a:pt x="371454" y="0"/>
                </a:lnTo>
                <a:lnTo>
                  <a:pt x="371454" y="371454"/>
                </a:lnTo>
                <a:lnTo>
                  <a:pt x="0" y="3714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6120041" y="5029913"/>
            <a:ext cx="371455" cy="371455"/>
          </a:xfrm>
          <a:custGeom>
            <a:avLst/>
            <a:gdLst/>
            <a:ahLst/>
            <a:cxnLst/>
            <a:rect r="r" b="b" t="t" l="l"/>
            <a:pathLst>
              <a:path h="371455" w="371455">
                <a:moveTo>
                  <a:pt x="0" y="0"/>
                </a:moveTo>
                <a:lnTo>
                  <a:pt x="371454" y="0"/>
                </a:lnTo>
                <a:lnTo>
                  <a:pt x="371454" y="371454"/>
                </a:lnTo>
                <a:lnTo>
                  <a:pt x="0" y="3714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0" y="8316381"/>
            <a:ext cx="20605402" cy="941919"/>
            <a:chOff x="0" y="0"/>
            <a:chExt cx="5426937" cy="248077"/>
          </a:xfrm>
        </p:grpSpPr>
        <p:sp>
          <p:nvSpPr>
            <p:cNvPr name="Freeform 13" id="13"/>
            <p:cNvSpPr/>
            <p:nvPr/>
          </p:nvSpPr>
          <p:spPr>
            <a:xfrm flipH="false" flipV="false" rot="0">
              <a:off x="0" y="0"/>
              <a:ext cx="5426937" cy="248077"/>
            </a:xfrm>
            <a:custGeom>
              <a:avLst/>
              <a:gdLst/>
              <a:ahLst/>
              <a:cxnLst/>
              <a:rect r="r" b="b" t="t" l="l"/>
              <a:pathLst>
                <a:path h="248077" w="5426937">
                  <a:moveTo>
                    <a:pt x="0" y="0"/>
                  </a:moveTo>
                  <a:lnTo>
                    <a:pt x="5426937" y="0"/>
                  </a:lnTo>
                  <a:lnTo>
                    <a:pt x="5426937" y="248077"/>
                  </a:lnTo>
                  <a:lnTo>
                    <a:pt x="0" y="248077"/>
                  </a:lnTo>
                  <a:close/>
                </a:path>
              </a:pathLst>
            </a:custGeom>
            <a:solidFill>
              <a:srgbClr val="7DC116"/>
            </a:solidFill>
            <a:ln cap="sq">
              <a:noFill/>
              <a:prstDash val="solid"/>
              <a:miter/>
            </a:ln>
          </p:spPr>
        </p:sp>
        <p:sp>
          <p:nvSpPr>
            <p:cNvPr name="TextBox 14" id="14"/>
            <p:cNvSpPr txBox="true"/>
            <p:nvPr/>
          </p:nvSpPr>
          <p:spPr>
            <a:xfrm>
              <a:off x="0" y="-38100"/>
              <a:ext cx="5426937" cy="286177"/>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252619" y="9426076"/>
            <a:ext cx="21449591" cy="2447365"/>
            <a:chOff x="0" y="0"/>
            <a:chExt cx="5649275" cy="644573"/>
          </a:xfrm>
        </p:grpSpPr>
        <p:sp>
          <p:nvSpPr>
            <p:cNvPr name="Freeform 16" id="16"/>
            <p:cNvSpPr/>
            <p:nvPr/>
          </p:nvSpPr>
          <p:spPr>
            <a:xfrm flipH="false" flipV="false" rot="0">
              <a:off x="0" y="0"/>
              <a:ext cx="5649275" cy="644573"/>
            </a:xfrm>
            <a:custGeom>
              <a:avLst/>
              <a:gdLst/>
              <a:ahLst/>
              <a:cxnLst/>
              <a:rect r="r" b="b" t="t" l="l"/>
              <a:pathLst>
                <a:path h="644573" w="5649275">
                  <a:moveTo>
                    <a:pt x="0" y="0"/>
                  </a:moveTo>
                  <a:lnTo>
                    <a:pt x="5649275" y="0"/>
                  </a:lnTo>
                  <a:lnTo>
                    <a:pt x="5649275" y="644573"/>
                  </a:lnTo>
                  <a:lnTo>
                    <a:pt x="0" y="644573"/>
                  </a:lnTo>
                  <a:close/>
                </a:path>
              </a:pathLst>
            </a:custGeom>
            <a:solidFill>
              <a:srgbClr val="E4F577"/>
            </a:solidFill>
          </p:spPr>
        </p:sp>
        <p:sp>
          <p:nvSpPr>
            <p:cNvPr name="TextBox 17" id="17"/>
            <p:cNvSpPr txBox="true"/>
            <p:nvPr/>
          </p:nvSpPr>
          <p:spPr>
            <a:xfrm>
              <a:off x="0" y="-38100"/>
              <a:ext cx="5649275" cy="682673"/>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4504779" y="1266929"/>
            <a:ext cx="9611958" cy="4749909"/>
          </a:xfrm>
          <a:custGeom>
            <a:avLst/>
            <a:gdLst/>
            <a:ahLst/>
            <a:cxnLst/>
            <a:rect r="r" b="b" t="t" l="l"/>
            <a:pathLst>
              <a:path h="4749909" w="9611958">
                <a:moveTo>
                  <a:pt x="0" y="0"/>
                </a:moveTo>
                <a:lnTo>
                  <a:pt x="9611958" y="0"/>
                </a:lnTo>
                <a:lnTo>
                  <a:pt x="9611958" y="4749910"/>
                </a:lnTo>
                <a:lnTo>
                  <a:pt x="0" y="4749910"/>
                </a:lnTo>
                <a:lnTo>
                  <a:pt x="0" y="0"/>
                </a:lnTo>
                <a:close/>
              </a:path>
            </a:pathLst>
          </a:custGeom>
          <a:blipFill>
            <a:blip r:embed="rId6"/>
            <a:stretch>
              <a:fillRect l="0" t="0" r="0" b="0"/>
            </a:stretch>
          </a:blipFill>
          <a:ln cap="sq">
            <a:noFill/>
            <a:prstDash val="solid"/>
            <a:miter/>
          </a:ln>
        </p:spPr>
      </p:sp>
      <p:sp>
        <p:nvSpPr>
          <p:cNvPr name="TextBox 19" id="19"/>
          <p:cNvSpPr txBox="true"/>
          <p:nvPr/>
        </p:nvSpPr>
        <p:spPr>
          <a:xfrm rot="0">
            <a:off x="3928939" y="5965843"/>
            <a:ext cx="10425681" cy="1733550"/>
          </a:xfrm>
          <a:prstGeom prst="rect">
            <a:avLst/>
          </a:prstGeom>
        </p:spPr>
        <p:txBody>
          <a:bodyPr anchor="t" rtlCol="false" tIns="0" lIns="0" bIns="0" rIns="0">
            <a:spAutoFit/>
          </a:bodyPr>
          <a:lstStyle/>
          <a:p>
            <a:pPr algn="ctr">
              <a:lnSpc>
                <a:spcPts val="12000"/>
              </a:lnSpc>
            </a:pPr>
            <a:r>
              <a:rPr lang="en-US" b="true" sz="12000">
                <a:solidFill>
                  <a:srgbClr val="60941A"/>
                </a:solidFill>
                <a:latin typeface="Telegraf Heavy"/>
                <a:ea typeface="Telegraf Heavy"/>
                <a:cs typeface="Telegraf Heavy"/>
                <a:sym typeface="Telegraf Heavy"/>
              </a:rPr>
              <a:t>THANK YOU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2619" y="9426076"/>
            <a:ext cx="21449591" cy="2447365"/>
            <a:chOff x="0" y="0"/>
            <a:chExt cx="5649275" cy="644573"/>
          </a:xfrm>
        </p:grpSpPr>
        <p:sp>
          <p:nvSpPr>
            <p:cNvPr name="Freeform 3" id="3"/>
            <p:cNvSpPr/>
            <p:nvPr/>
          </p:nvSpPr>
          <p:spPr>
            <a:xfrm flipH="false" flipV="false" rot="0">
              <a:off x="0" y="0"/>
              <a:ext cx="5649275" cy="644573"/>
            </a:xfrm>
            <a:custGeom>
              <a:avLst/>
              <a:gdLst/>
              <a:ahLst/>
              <a:cxnLst/>
              <a:rect r="r" b="b" t="t" l="l"/>
              <a:pathLst>
                <a:path h="644573" w="5649275">
                  <a:moveTo>
                    <a:pt x="0" y="0"/>
                  </a:moveTo>
                  <a:lnTo>
                    <a:pt x="5649275" y="0"/>
                  </a:lnTo>
                  <a:lnTo>
                    <a:pt x="5649275" y="644573"/>
                  </a:lnTo>
                  <a:lnTo>
                    <a:pt x="0" y="644573"/>
                  </a:lnTo>
                  <a:close/>
                </a:path>
              </a:pathLst>
            </a:custGeom>
            <a:solidFill>
              <a:srgbClr val="E4F577"/>
            </a:solidFill>
          </p:spPr>
        </p:sp>
        <p:sp>
          <p:nvSpPr>
            <p:cNvPr name="TextBox 4" id="4"/>
            <p:cNvSpPr txBox="true"/>
            <p:nvPr/>
          </p:nvSpPr>
          <p:spPr>
            <a:xfrm>
              <a:off x="0" y="-38100"/>
              <a:ext cx="5649275" cy="68267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00" y="8615890"/>
            <a:ext cx="5279349" cy="320708"/>
          </a:xfrm>
          <a:prstGeom prst="rect">
            <a:avLst/>
          </a:prstGeom>
        </p:spPr>
        <p:txBody>
          <a:bodyPr anchor="t" rtlCol="false" tIns="0" lIns="0" bIns="0" rIns="0">
            <a:spAutoFit/>
          </a:bodyPr>
          <a:lstStyle/>
          <a:p>
            <a:pPr algn="l">
              <a:lnSpc>
                <a:spcPts val="2499"/>
              </a:lnSpc>
            </a:pPr>
            <a:r>
              <a:rPr lang="en-US" sz="2499">
                <a:solidFill>
                  <a:srgbClr val="FFFFFF"/>
                </a:solidFill>
                <a:latin typeface="Alibaba Sans"/>
                <a:ea typeface="Alibaba Sans"/>
                <a:cs typeface="Alibaba Sans"/>
                <a:sym typeface="Alibaba Sans"/>
              </a:rPr>
              <a:t>www.reallygreatsite.com</a:t>
            </a:r>
          </a:p>
        </p:txBody>
      </p:sp>
      <p:sp>
        <p:nvSpPr>
          <p:cNvPr name="TextBox 6" id="6"/>
          <p:cNvSpPr txBox="true"/>
          <p:nvPr/>
        </p:nvSpPr>
        <p:spPr>
          <a:xfrm rot="0">
            <a:off x="11979951" y="8615890"/>
            <a:ext cx="5279349" cy="320708"/>
          </a:xfrm>
          <a:prstGeom prst="rect">
            <a:avLst/>
          </a:prstGeom>
        </p:spPr>
        <p:txBody>
          <a:bodyPr anchor="t" rtlCol="false" tIns="0" lIns="0" bIns="0" rIns="0">
            <a:spAutoFit/>
          </a:bodyPr>
          <a:lstStyle/>
          <a:p>
            <a:pPr algn="r">
              <a:lnSpc>
                <a:spcPts val="2499"/>
              </a:lnSpc>
            </a:pPr>
            <a:r>
              <a:rPr lang="en-US" sz="2499">
                <a:solidFill>
                  <a:srgbClr val="FFFFFF"/>
                </a:solidFill>
                <a:latin typeface="Alibaba Sans"/>
                <a:ea typeface="Alibaba Sans"/>
                <a:cs typeface="Alibaba Sans"/>
                <a:sym typeface="Alibaba Sans"/>
              </a:rPr>
              <a:t>PAGE: 04</a:t>
            </a:r>
          </a:p>
        </p:txBody>
      </p:sp>
      <p:sp>
        <p:nvSpPr>
          <p:cNvPr name="TextBox 7" id="7"/>
          <p:cNvSpPr txBox="true"/>
          <p:nvPr/>
        </p:nvSpPr>
        <p:spPr>
          <a:xfrm rot="0">
            <a:off x="6798022" y="1033364"/>
            <a:ext cx="8115300" cy="796925"/>
          </a:xfrm>
          <a:prstGeom prst="rect">
            <a:avLst/>
          </a:prstGeom>
        </p:spPr>
        <p:txBody>
          <a:bodyPr anchor="t" rtlCol="false" tIns="0" lIns="0" bIns="0" rIns="0">
            <a:spAutoFit/>
          </a:bodyPr>
          <a:lstStyle/>
          <a:p>
            <a:pPr algn="l">
              <a:lnSpc>
                <a:spcPts val="5499"/>
              </a:lnSpc>
            </a:pPr>
            <a:r>
              <a:rPr lang="en-US" sz="5499" b="true">
                <a:solidFill>
                  <a:srgbClr val="60941A"/>
                </a:solidFill>
                <a:latin typeface="Telegraf Heavy"/>
                <a:ea typeface="Telegraf Heavy"/>
                <a:cs typeface="Telegraf Heavy"/>
                <a:sym typeface="Telegraf Heavy"/>
              </a:rPr>
              <a:t>ABSTRACT</a:t>
            </a:r>
          </a:p>
        </p:txBody>
      </p:sp>
      <p:sp>
        <p:nvSpPr>
          <p:cNvPr name="Freeform 8" id="8"/>
          <p:cNvSpPr/>
          <p:nvPr/>
        </p:nvSpPr>
        <p:spPr>
          <a:xfrm flipH="false" flipV="false" rot="-5400000">
            <a:off x="16445618" y="1279524"/>
            <a:ext cx="1064506" cy="562858"/>
          </a:xfrm>
          <a:custGeom>
            <a:avLst/>
            <a:gdLst/>
            <a:ahLst/>
            <a:cxnLst/>
            <a:rect r="r" b="b" t="t" l="l"/>
            <a:pathLst>
              <a:path h="562858" w="1064506">
                <a:moveTo>
                  <a:pt x="0" y="0"/>
                </a:moveTo>
                <a:lnTo>
                  <a:pt x="1064506" y="0"/>
                </a:lnTo>
                <a:lnTo>
                  <a:pt x="1064506" y="562858"/>
                </a:lnTo>
                <a:lnTo>
                  <a:pt x="0" y="5628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513158" y="481948"/>
            <a:ext cx="2278518" cy="2870225"/>
          </a:xfrm>
          <a:custGeom>
            <a:avLst/>
            <a:gdLst/>
            <a:ahLst/>
            <a:cxnLst/>
            <a:rect r="r" b="b" t="t" l="l"/>
            <a:pathLst>
              <a:path h="2870225" w="2278518">
                <a:moveTo>
                  <a:pt x="0" y="0"/>
                </a:moveTo>
                <a:lnTo>
                  <a:pt x="2278519" y="0"/>
                </a:lnTo>
                <a:lnTo>
                  <a:pt x="2278519" y="2870225"/>
                </a:lnTo>
                <a:lnTo>
                  <a:pt x="0" y="2870225"/>
                </a:lnTo>
                <a:lnTo>
                  <a:pt x="0" y="0"/>
                </a:lnTo>
                <a:close/>
              </a:path>
            </a:pathLst>
          </a:custGeom>
          <a:blipFill>
            <a:blip r:embed="rId4">
              <a:extLst>
                <a:ext uri="{96DAC541-7B7A-43D3-8B79-37D633B846F1}">
                  <asvg:svgBlip xmlns:asvg="http://schemas.microsoft.com/office/drawing/2016/SVG/main" r:embed="rId5"/>
                </a:ext>
              </a:extLst>
            </a:blip>
            <a:stretch>
              <a:fillRect l="0" t="0" r="-37109" b="0"/>
            </a:stretch>
          </a:blipFill>
        </p:spPr>
      </p:sp>
      <p:sp>
        <p:nvSpPr>
          <p:cNvPr name="Freeform 10" id="10"/>
          <p:cNvSpPr/>
          <p:nvPr/>
        </p:nvSpPr>
        <p:spPr>
          <a:xfrm flipH="false" flipV="false" rot="0">
            <a:off x="495247" y="4610047"/>
            <a:ext cx="533453" cy="533453"/>
          </a:xfrm>
          <a:custGeom>
            <a:avLst/>
            <a:gdLst/>
            <a:ahLst/>
            <a:cxnLst/>
            <a:rect r="r" b="b" t="t" l="l"/>
            <a:pathLst>
              <a:path h="533453" w="533453">
                <a:moveTo>
                  <a:pt x="0" y="0"/>
                </a:moveTo>
                <a:lnTo>
                  <a:pt x="533453" y="0"/>
                </a:lnTo>
                <a:lnTo>
                  <a:pt x="533453" y="533453"/>
                </a:lnTo>
                <a:lnTo>
                  <a:pt x="0" y="5334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5252172" y="1028700"/>
            <a:ext cx="768154" cy="76815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577"/>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2058414" y="2291290"/>
            <a:ext cx="15200886" cy="6267450"/>
          </a:xfrm>
          <a:prstGeom prst="rect">
            <a:avLst/>
          </a:prstGeom>
        </p:spPr>
        <p:txBody>
          <a:bodyPr anchor="t" rtlCol="false" tIns="0" lIns="0" bIns="0" rIns="0">
            <a:spAutoFit/>
          </a:bodyPr>
          <a:lstStyle/>
          <a:p>
            <a:pPr algn="just">
              <a:lnSpc>
                <a:spcPts val="4199"/>
              </a:lnSpc>
            </a:pPr>
            <a:r>
              <a:rPr lang="en-US" sz="2999">
                <a:solidFill>
                  <a:srgbClr val="0A191F"/>
                </a:solidFill>
                <a:latin typeface="Alibaba Sans"/>
                <a:ea typeface="Alibaba Sans"/>
                <a:cs typeface="Alibaba Sans"/>
                <a:sym typeface="Alibaba Sans"/>
              </a:rPr>
              <a:t>The </a:t>
            </a:r>
            <a:r>
              <a:rPr lang="en-US" sz="2999" b="true">
                <a:solidFill>
                  <a:srgbClr val="0A191F"/>
                </a:solidFill>
                <a:latin typeface="Alibaba Sans Bold"/>
                <a:ea typeface="Alibaba Sans Bold"/>
                <a:cs typeface="Alibaba Sans Bold"/>
                <a:sym typeface="Alibaba Sans Bold"/>
              </a:rPr>
              <a:t>EnergyWise </a:t>
            </a:r>
            <a:r>
              <a:rPr lang="en-US" sz="2999">
                <a:solidFill>
                  <a:srgbClr val="0A191F"/>
                </a:solidFill>
                <a:latin typeface="Alibaba Sans"/>
                <a:ea typeface="Alibaba Sans"/>
                <a:cs typeface="Alibaba Sans"/>
                <a:sym typeface="Alibaba Sans"/>
              </a:rPr>
              <a:t>energy consumption monitoring system uses the XGBoost algorithm to accurately predict energy usage in residential and commercial buildings by analyzing historical data, weather forecasts, and occupancy patterns. With real-time insights and an intuitive interface, users can optimize their electricity consumption, reduce costs, and lower their carbon footprint. The system ensures data security, offers remote access for monitoring from any location, and provides dynamic visualizations and historical trends for informed decision-making. By promoting energy-efficient practices, </a:t>
            </a:r>
            <a:r>
              <a:rPr lang="en-US" sz="2999" b="true">
                <a:solidFill>
                  <a:srgbClr val="0A191F"/>
                </a:solidFill>
                <a:latin typeface="Alibaba Sans Bold"/>
                <a:ea typeface="Alibaba Sans Bold"/>
                <a:cs typeface="Alibaba Sans Bold"/>
                <a:sym typeface="Alibaba Sans Bold"/>
              </a:rPr>
              <a:t>EnergyWise </a:t>
            </a:r>
            <a:r>
              <a:rPr lang="en-US" sz="2999">
                <a:solidFill>
                  <a:srgbClr val="0A191F"/>
                </a:solidFill>
                <a:latin typeface="Alibaba Sans"/>
                <a:ea typeface="Alibaba Sans"/>
                <a:cs typeface="Alibaba Sans"/>
                <a:sym typeface="Alibaba Sans"/>
              </a:rPr>
              <a:t>supports environmental sustainability and helps users contribute to a greener future. Additionally, it delivers personalized smart alerts and recommendations to further optimize energy usage and prevent excessive consumption.</a:t>
            </a:r>
          </a:p>
          <a:p>
            <a:pPr algn="just">
              <a:lnSpc>
                <a:spcPts val="419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2619" y="9426076"/>
            <a:ext cx="21449591" cy="2447365"/>
            <a:chOff x="0" y="0"/>
            <a:chExt cx="5649275" cy="644573"/>
          </a:xfrm>
        </p:grpSpPr>
        <p:sp>
          <p:nvSpPr>
            <p:cNvPr name="Freeform 3" id="3"/>
            <p:cNvSpPr/>
            <p:nvPr/>
          </p:nvSpPr>
          <p:spPr>
            <a:xfrm flipH="false" flipV="false" rot="0">
              <a:off x="0" y="0"/>
              <a:ext cx="5649275" cy="644573"/>
            </a:xfrm>
            <a:custGeom>
              <a:avLst/>
              <a:gdLst/>
              <a:ahLst/>
              <a:cxnLst/>
              <a:rect r="r" b="b" t="t" l="l"/>
              <a:pathLst>
                <a:path h="644573" w="5649275">
                  <a:moveTo>
                    <a:pt x="0" y="0"/>
                  </a:moveTo>
                  <a:lnTo>
                    <a:pt x="5649275" y="0"/>
                  </a:lnTo>
                  <a:lnTo>
                    <a:pt x="5649275" y="644573"/>
                  </a:lnTo>
                  <a:lnTo>
                    <a:pt x="0" y="644573"/>
                  </a:lnTo>
                  <a:close/>
                </a:path>
              </a:pathLst>
            </a:custGeom>
            <a:solidFill>
              <a:srgbClr val="E4F577"/>
            </a:solidFill>
          </p:spPr>
        </p:sp>
        <p:sp>
          <p:nvSpPr>
            <p:cNvPr name="TextBox 4" id="4"/>
            <p:cNvSpPr txBox="true"/>
            <p:nvPr/>
          </p:nvSpPr>
          <p:spPr>
            <a:xfrm>
              <a:off x="0" y="-38100"/>
              <a:ext cx="5649275" cy="68267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5400000">
            <a:off x="14950690" y="1382116"/>
            <a:ext cx="1064506" cy="562858"/>
          </a:xfrm>
          <a:custGeom>
            <a:avLst/>
            <a:gdLst/>
            <a:ahLst/>
            <a:cxnLst/>
            <a:rect r="r" b="b" t="t" l="l"/>
            <a:pathLst>
              <a:path h="562858" w="1064506">
                <a:moveTo>
                  <a:pt x="0" y="0"/>
                </a:moveTo>
                <a:lnTo>
                  <a:pt x="1064506" y="0"/>
                </a:lnTo>
                <a:lnTo>
                  <a:pt x="1064506" y="562857"/>
                </a:lnTo>
                <a:lnTo>
                  <a:pt x="0" y="5628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8615890"/>
            <a:ext cx="5279349" cy="320708"/>
          </a:xfrm>
          <a:prstGeom prst="rect">
            <a:avLst/>
          </a:prstGeom>
        </p:spPr>
        <p:txBody>
          <a:bodyPr anchor="t" rtlCol="false" tIns="0" lIns="0" bIns="0" rIns="0">
            <a:spAutoFit/>
          </a:bodyPr>
          <a:lstStyle/>
          <a:p>
            <a:pPr algn="l">
              <a:lnSpc>
                <a:spcPts val="2499"/>
              </a:lnSpc>
            </a:pPr>
            <a:r>
              <a:rPr lang="en-US" sz="2499">
                <a:solidFill>
                  <a:srgbClr val="FFFFFF"/>
                </a:solidFill>
                <a:latin typeface="Alibaba Sans"/>
                <a:ea typeface="Alibaba Sans"/>
                <a:cs typeface="Alibaba Sans"/>
                <a:sym typeface="Alibaba Sans"/>
              </a:rPr>
              <a:t>www.reallygreatsite.com</a:t>
            </a:r>
          </a:p>
        </p:txBody>
      </p:sp>
      <p:sp>
        <p:nvSpPr>
          <p:cNvPr name="TextBox 7" id="7"/>
          <p:cNvSpPr txBox="true"/>
          <p:nvPr/>
        </p:nvSpPr>
        <p:spPr>
          <a:xfrm rot="0">
            <a:off x="11979951" y="8615890"/>
            <a:ext cx="5279349" cy="320708"/>
          </a:xfrm>
          <a:prstGeom prst="rect">
            <a:avLst/>
          </a:prstGeom>
        </p:spPr>
        <p:txBody>
          <a:bodyPr anchor="t" rtlCol="false" tIns="0" lIns="0" bIns="0" rIns="0">
            <a:spAutoFit/>
          </a:bodyPr>
          <a:lstStyle/>
          <a:p>
            <a:pPr algn="r">
              <a:lnSpc>
                <a:spcPts val="2499"/>
              </a:lnSpc>
            </a:pPr>
            <a:r>
              <a:rPr lang="en-US" sz="2499">
                <a:solidFill>
                  <a:srgbClr val="FFFFFF"/>
                </a:solidFill>
                <a:latin typeface="Alibaba Sans"/>
                <a:ea typeface="Alibaba Sans"/>
                <a:cs typeface="Alibaba Sans"/>
                <a:sym typeface="Alibaba Sans"/>
              </a:rPr>
              <a:t>PAGE: 01</a:t>
            </a:r>
          </a:p>
        </p:txBody>
      </p:sp>
      <p:sp>
        <p:nvSpPr>
          <p:cNvPr name="TextBox 8" id="8"/>
          <p:cNvSpPr txBox="true"/>
          <p:nvPr/>
        </p:nvSpPr>
        <p:spPr>
          <a:xfrm rot="0">
            <a:off x="1028700" y="1066800"/>
            <a:ext cx="13459477" cy="1492250"/>
          </a:xfrm>
          <a:prstGeom prst="rect">
            <a:avLst/>
          </a:prstGeom>
        </p:spPr>
        <p:txBody>
          <a:bodyPr anchor="t" rtlCol="false" tIns="0" lIns="0" bIns="0" rIns="0">
            <a:spAutoFit/>
          </a:bodyPr>
          <a:lstStyle/>
          <a:p>
            <a:pPr algn="l">
              <a:lnSpc>
                <a:spcPts val="5499"/>
              </a:lnSpc>
            </a:pPr>
            <a:r>
              <a:rPr lang="en-US" sz="5499" b="true">
                <a:solidFill>
                  <a:srgbClr val="60941A"/>
                </a:solidFill>
                <a:latin typeface="Telegraf Heavy"/>
                <a:ea typeface="Telegraf Heavy"/>
                <a:cs typeface="Telegraf Heavy"/>
                <a:sym typeface="Telegraf Heavy"/>
              </a:rPr>
              <a:t>INTRODUCTION AND OVERVIEW OF THE PROJECT</a:t>
            </a:r>
          </a:p>
        </p:txBody>
      </p:sp>
      <p:sp>
        <p:nvSpPr>
          <p:cNvPr name="TextBox 9" id="9"/>
          <p:cNvSpPr txBox="true"/>
          <p:nvPr/>
        </p:nvSpPr>
        <p:spPr>
          <a:xfrm rot="0">
            <a:off x="1028700" y="2627987"/>
            <a:ext cx="15720239" cy="7315200"/>
          </a:xfrm>
          <a:prstGeom prst="rect">
            <a:avLst/>
          </a:prstGeom>
        </p:spPr>
        <p:txBody>
          <a:bodyPr anchor="t" rtlCol="false" tIns="0" lIns="0" bIns="0" rIns="0">
            <a:spAutoFit/>
          </a:bodyPr>
          <a:lstStyle/>
          <a:p>
            <a:pPr algn="just">
              <a:lnSpc>
                <a:spcPts val="4199"/>
              </a:lnSpc>
            </a:pPr>
            <a:r>
              <a:rPr lang="en-US" sz="2999" b="true">
                <a:solidFill>
                  <a:srgbClr val="0A191F"/>
                </a:solidFill>
                <a:latin typeface="Alibaba Sans Bold"/>
                <a:ea typeface="Alibaba Sans Bold"/>
                <a:cs typeface="Alibaba Sans Bold"/>
                <a:sym typeface="Alibaba Sans Bold"/>
              </a:rPr>
              <a:t>INTRODUCTION</a:t>
            </a:r>
            <a:r>
              <a:rPr lang="en-US" sz="2999">
                <a:solidFill>
                  <a:srgbClr val="0A191F"/>
                </a:solidFill>
                <a:latin typeface="Alibaba Sans"/>
                <a:ea typeface="Alibaba Sans"/>
                <a:cs typeface="Alibaba Sans"/>
                <a:sym typeface="Alibaba Sans"/>
              </a:rPr>
              <a:t>:</a:t>
            </a:r>
          </a:p>
          <a:p>
            <a:pPr algn="just">
              <a:lnSpc>
                <a:spcPts val="4199"/>
              </a:lnSpc>
            </a:pPr>
            <a:r>
              <a:rPr lang="en-US" sz="2999">
                <a:solidFill>
                  <a:srgbClr val="0A191F"/>
                </a:solidFill>
                <a:latin typeface="Alibaba Sans"/>
                <a:ea typeface="Alibaba Sans"/>
                <a:cs typeface="Alibaba Sans"/>
                <a:sym typeface="Alibaba Sans"/>
              </a:rPr>
              <a:t>Our</a:t>
            </a:r>
            <a:r>
              <a:rPr lang="en-US" sz="2999">
                <a:solidFill>
                  <a:srgbClr val="0A191F"/>
                </a:solidFill>
                <a:latin typeface="Alibaba Sans"/>
                <a:ea typeface="Alibaba Sans"/>
                <a:cs typeface="Alibaba Sans"/>
                <a:sym typeface="Alibaba Sans"/>
              </a:rPr>
              <a:t> goal is to develop a forecasting model to predict future energy consumption in residential and commercial building based on historical usage data,</a:t>
            </a:r>
            <a:r>
              <a:rPr lang="en-US" sz="2999">
                <a:solidFill>
                  <a:srgbClr val="0A191F"/>
                </a:solidFill>
                <a:latin typeface="Alibaba Sans"/>
                <a:ea typeface="Alibaba Sans"/>
                <a:cs typeface="Alibaba Sans"/>
                <a:sym typeface="Alibaba Sans"/>
              </a:rPr>
              <a:t> weather conditions and occupant information in order to reduce cost and to predict future energy usage accurately.</a:t>
            </a:r>
          </a:p>
          <a:p>
            <a:pPr algn="just">
              <a:lnSpc>
                <a:spcPts val="4199"/>
              </a:lnSpc>
            </a:pPr>
          </a:p>
          <a:p>
            <a:pPr algn="just">
              <a:lnSpc>
                <a:spcPts val="4199"/>
              </a:lnSpc>
            </a:pPr>
            <a:r>
              <a:rPr lang="en-US" sz="2999" b="true">
                <a:solidFill>
                  <a:srgbClr val="0A191F"/>
                </a:solidFill>
                <a:latin typeface="Alibaba Sans Bold"/>
                <a:ea typeface="Alibaba Sans Bold"/>
                <a:cs typeface="Alibaba Sans Bold"/>
                <a:sym typeface="Alibaba Sans Bold"/>
              </a:rPr>
              <a:t>OVERVIEW</a:t>
            </a:r>
            <a:r>
              <a:rPr lang="en-US" sz="2999">
                <a:solidFill>
                  <a:srgbClr val="0A191F"/>
                </a:solidFill>
                <a:latin typeface="Alibaba Sans"/>
                <a:ea typeface="Alibaba Sans"/>
                <a:cs typeface="Alibaba Sans"/>
                <a:sym typeface="Alibaba Sans"/>
              </a:rPr>
              <a:t>:</a:t>
            </a:r>
          </a:p>
          <a:p>
            <a:pPr algn="just">
              <a:lnSpc>
                <a:spcPts val="4199"/>
              </a:lnSpc>
            </a:pPr>
            <a:r>
              <a:rPr lang="en-US" sz="2999">
                <a:solidFill>
                  <a:srgbClr val="0A191F"/>
                </a:solidFill>
                <a:latin typeface="Alibaba Sans"/>
                <a:ea typeface="Alibaba Sans"/>
                <a:cs typeface="Alibaba Sans"/>
                <a:sym typeface="Alibaba Sans"/>
              </a:rPr>
              <a:t>EnergyWise is designed to address the issue of unexpected high electricity bills faced by households and businesses. By accurately predicting energy consumption in advance can help users to plan better and manage costs effectively. The project leverages the XGBoost algorithm to provide precise daily energy usage predictions, enabling users to make informed decisions, optimize energy use, and support sustainability efforts.</a:t>
            </a:r>
          </a:p>
          <a:p>
            <a:pPr algn="just">
              <a:lnSpc>
                <a:spcPts val="4199"/>
              </a:lnSpc>
            </a:pPr>
          </a:p>
        </p:txBody>
      </p:sp>
      <p:sp>
        <p:nvSpPr>
          <p:cNvPr name="Freeform 10" id="10"/>
          <p:cNvSpPr/>
          <p:nvPr/>
        </p:nvSpPr>
        <p:spPr>
          <a:xfrm flipH="false" flipV="false" rot="0">
            <a:off x="16748939" y="558077"/>
            <a:ext cx="949914" cy="1054172"/>
          </a:xfrm>
          <a:custGeom>
            <a:avLst/>
            <a:gdLst/>
            <a:ahLst/>
            <a:cxnLst/>
            <a:rect r="r" b="b" t="t" l="l"/>
            <a:pathLst>
              <a:path h="1054172" w="949914">
                <a:moveTo>
                  <a:pt x="0" y="0"/>
                </a:moveTo>
                <a:lnTo>
                  <a:pt x="949913" y="0"/>
                </a:lnTo>
                <a:lnTo>
                  <a:pt x="949913" y="1054172"/>
                </a:lnTo>
                <a:lnTo>
                  <a:pt x="0" y="1054172"/>
                </a:lnTo>
                <a:lnTo>
                  <a:pt x="0" y="0"/>
                </a:lnTo>
                <a:close/>
              </a:path>
            </a:pathLst>
          </a:custGeom>
          <a:blipFill>
            <a:blip r:embed="rId4">
              <a:extLst>
                <a:ext uri="{96DAC541-7B7A-43D3-8B79-37D633B846F1}">
                  <asvg:svgBlip xmlns:asvg="http://schemas.microsoft.com/office/drawing/2016/SVG/main" r:embed="rId5"/>
                </a:ext>
              </a:extLst>
            </a:blip>
            <a:stretch>
              <a:fillRect l="-70557" t="-172272" r="-158320" b="0"/>
            </a:stretch>
          </a:blipFill>
        </p:spPr>
      </p:sp>
      <p:sp>
        <p:nvSpPr>
          <p:cNvPr name="Freeform 11" id="11"/>
          <p:cNvSpPr/>
          <p:nvPr/>
        </p:nvSpPr>
        <p:spPr>
          <a:xfrm flipH="false" flipV="false" rot="5400000">
            <a:off x="15553815" y="1947494"/>
            <a:ext cx="421113" cy="1054172"/>
          </a:xfrm>
          <a:custGeom>
            <a:avLst/>
            <a:gdLst/>
            <a:ahLst/>
            <a:cxnLst/>
            <a:rect r="r" b="b" t="t" l="l"/>
            <a:pathLst>
              <a:path h="1054172" w="421113">
                <a:moveTo>
                  <a:pt x="0" y="0"/>
                </a:moveTo>
                <a:lnTo>
                  <a:pt x="421113" y="0"/>
                </a:lnTo>
                <a:lnTo>
                  <a:pt x="421113" y="1054172"/>
                </a:lnTo>
                <a:lnTo>
                  <a:pt x="0" y="1054172"/>
                </a:lnTo>
                <a:lnTo>
                  <a:pt x="0" y="0"/>
                </a:lnTo>
                <a:close/>
              </a:path>
            </a:pathLst>
          </a:custGeom>
          <a:blipFill>
            <a:blip r:embed="rId6">
              <a:extLst>
                <a:ext uri="{96DAC541-7B7A-43D3-8B79-37D633B846F1}">
                  <asvg:svgBlip xmlns:asvg="http://schemas.microsoft.com/office/drawing/2016/SVG/main" r:embed="rId7"/>
                </a:ext>
              </a:extLst>
            </a:blip>
            <a:stretch>
              <a:fillRect l="0" t="-172272" r="-641856" b="0"/>
            </a:stretch>
          </a:blipFill>
        </p:spPr>
      </p:sp>
      <p:sp>
        <p:nvSpPr>
          <p:cNvPr name="Freeform 12" id="12"/>
          <p:cNvSpPr/>
          <p:nvPr/>
        </p:nvSpPr>
        <p:spPr>
          <a:xfrm flipH="true" flipV="false" rot="0">
            <a:off x="14945377" y="828911"/>
            <a:ext cx="2278518" cy="2870225"/>
          </a:xfrm>
          <a:custGeom>
            <a:avLst/>
            <a:gdLst/>
            <a:ahLst/>
            <a:cxnLst/>
            <a:rect r="r" b="b" t="t" l="l"/>
            <a:pathLst>
              <a:path h="2870225" w="2278518">
                <a:moveTo>
                  <a:pt x="2278518" y="0"/>
                </a:moveTo>
                <a:lnTo>
                  <a:pt x="0" y="0"/>
                </a:lnTo>
                <a:lnTo>
                  <a:pt x="0" y="2870225"/>
                </a:lnTo>
                <a:lnTo>
                  <a:pt x="2278518" y="2870225"/>
                </a:lnTo>
                <a:lnTo>
                  <a:pt x="2278518" y="0"/>
                </a:lnTo>
                <a:close/>
              </a:path>
            </a:pathLst>
          </a:custGeom>
          <a:blipFill>
            <a:blip r:embed="rId6">
              <a:extLst>
                <a:ext uri="{96DAC541-7B7A-43D3-8B79-37D633B846F1}">
                  <asvg:svgBlip xmlns:asvg="http://schemas.microsoft.com/office/drawing/2016/SVG/main" r:embed="rId7"/>
                </a:ext>
              </a:extLst>
            </a:blip>
            <a:stretch>
              <a:fillRect l="0" t="0" r="-37109"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5545992" y="263330"/>
            <a:ext cx="2278518" cy="2870225"/>
          </a:xfrm>
          <a:custGeom>
            <a:avLst/>
            <a:gdLst/>
            <a:ahLst/>
            <a:cxnLst/>
            <a:rect r="r" b="b" t="t" l="l"/>
            <a:pathLst>
              <a:path h="2870225" w="2278518">
                <a:moveTo>
                  <a:pt x="2278518" y="0"/>
                </a:moveTo>
                <a:lnTo>
                  <a:pt x="0" y="0"/>
                </a:lnTo>
                <a:lnTo>
                  <a:pt x="0" y="2870225"/>
                </a:lnTo>
                <a:lnTo>
                  <a:pt x="2278518" y="2870225"/>
                </a:lnTo>
                <a:lnTo>
                  <a:pt x="2278518" y="0"/>
                </a:lnTo>
                <a:close/>
              </a:path>
            </a:pathLst>
          </a:custGeom>
          <a:blipFill>
            <a:blip r:embed="rId2">
              <a:extLst>
                <a:ext uri="{96DAC541-7B7A-43D3-8B79-37D633B846F1}">
                  <asvg:svgBlip xmlns:asvg="http://schemas.microsoft.com/office/drawing/2016/SVG/main" r:embed="rId3"/>
                </a:ext>
              </a:extLst>
            </a:blip>
            <a:stretch>
              <a:fillRect l="0" t="0" r="-37109" b="0"/>
            </a:stretch>
          </a:blipFill>
        </p:spPr>
      </p:sp>
      <p:grpSp>
        <p:nvGrpSpPr>
          <p:cNvPr name="Group 3" id="3"/>
          <p:cNvGrpSpPr/>
          <p:nvPr/>
        </p:nvGrpSpPr>
        <p:grpSpPr>
          <a:xfrm rot="0">
            <a:off x="15545992" y="930289"/>
            <a:ext cx="768154" cy="76815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577"/>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52619" y="9426076"/>
            <a:ext cx="21449591" cy="2447365"/>
            <a:chOff x="0" y="0"/>
            <a:chExt cx="5649275" cy="644573"/>
          </a:xfrm>
        </p:grpSpPr>
        <p:sp>
          <p:nvSpPr>
            <p:cNvPr name="Freeform 7" id="7"/>
            <p:cNvSpPr/>
            <p:nvPr/>
          </p:nvSpPr>
          <p:spPr>
            <a:xfrm flipH="false" flipV="false" rot="0">
              <a:off x="0" y="0"/>
              <a:ext cx="5649275" cy="644573"/>
            </a:xfrm>
            <a:custGeom>
              <a:avLst/>
              <a:gdLst/>
              <a:ahLst/>
              <a:cxnLst/>
              <a:rect r="r" b="b" t="t" l="l"/>
              <a:pathLst>
                <a:path h="644573" w="5649275">
                  <a:moveTo>
                    <a:pt x="0" y="0"/>
                  </a:moveTo>
                  <a:lnTo>
                    <a:pt x="5649275" y="0"/>
                  </a:lnTo>
                  <a:lnTo>
                    <a:pt x="5649275" y="644573"/>
                  </a:lnTo>
                  <a:lnTo>
                    <a:pt x="0" y="644573"/>
                  </a:lnTo>
                  <a:close/>
                </a:path>
              </a:pathLst>
            </a:custGeom>
            <a:solidFill>
              <a:srgbClr val="E4F577"/>
            </a:solidFill>
          </p:spPr>
        </p:sp>
        <p:sp>
          <p:nvSpPr>
            <p:cNvPr name="TextBox 8" id="8"/>
            <p:cNvSpPr txBox="true"/>
            <p:nvPr/>
          </p:nvSpPr>
          <p:spPr>
            <a:xfrm>
              <a:off x="0" y="-38100"/>
              <a:ext cx="5649275" cy="682673"/>
            </a:xfrm>
            <a:prstGeom prst="rect">
              <a:avLst/>
            </a:prstGeom>
          </p:spPr>
          <p:txBody>
            <a:bodyPr anchor="ctr" rtlCol="false" tIns="50800" lIns="50800" bIns="50800" rIns="50800"/>
            <a:lstStyle/>
            <a:p>
              <a:pPr algn="ctr">
                <a:lnSpc>
                  <a:spcPts val="2659"/>
                </a:lnSpc>
              </a:pPr>
            </a:p>
          </p:txBody>
        </p:sp>
      </p:grpSp>
      <p:graphicFrame>
        <p:nvGraphicFramePr>
          <p:cNvPr name="Table 9" id="9"/>
          <p:cNvGraphicFramePr>
            <a:graphicFrameLocks noGrp="true"/>
          </p:cNvGraphicFramePr>
          <p:nvPr/>
        </p:nvGraphicFramePr>
        <p:xfrm>
          <a:off x="811792" y="1698442"/>
          <a:ext cx="16447508" cy="7924800"/>
        </p:xfrm>
        <a:graphic>
          <a:graphicData uri="http://schemas.openxmlformats.org/drawingml/2006/table">
            <a:tbl>
              <a:tblPr/>
              <a:tblGrid>
                <a:gridCol w="1642453"/>
                <a:gridCol w="2838256"/>
                <a:gridCol w="3114458"/>
                <a:gridCol w="5562840"/>
                <a:gridCol w="3289502"/>
              </a:tblGrid>
              <a:tr h="957101">
                <a:tc>
                  <a:txBody>
                    <a:bodyPr anchor="t" rtlCol="false"/>
                    <a:lstStyle/>
                    <a:p>
                      <a:pPr algn="ctr">
                        <a:lnSpc>
                          <a:spcPts val="3359"/>
                        </a:lnSpc>
                        <a:defRPr/>
                      </a:pPr>
                      <a:r>
                        <a:rPr lang="en-US" sz="2400" b="true">
                          <a:solidFill>
                            <a:srgbClr val="000000"/>
                          </a:solidFill>
                          <a:latin typeface="Alibaba Sans Bold"/>
                          <a:ea typeface="Alibaba Sans Bold"/>
                          <a:cs typeface="Alibaba Sans Bold"/>
                          <a:sym typeface="Alibaba Sans Bold"/>
                        </a:rPr>
                        <a:t>S. 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b="true">
                          <a:solidFill>
                            <a:srgbClr val="000000"/>
                          </a:solidFill>
                          <a:latin typeface="Alibaba Sans Bold"/>
                          <a:ea typeface="Alibaba Sans Bold"/>
                          <a:cs typeface="Alibaba Sans Bold"/>
                          <a:sym typeface="Alibaba Sans Bold"/>
                        </a:rPr>
                        <a:t>AUTHOR NAME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b="true">
                          <a:solidFill>
                            <a:srgbClr val="000000"/>
                          </a:solidFill>
                          <a:latin typeface="Alibaba Sans Bold"/>
                          <a:ea typeface="Alibaba Sans Bold"/>
                          <a:cs typeface="Alibaba Sans Bold"/>
                          <a:sym typeface="Alibaba Sans Bold"/>
                        </a:rPr>
                        <a:t>PAPER TITLE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b="true">
                          <a:solidFill>
                            <a:srgbClr val="000000"/>
                          </a:solidFill>
                          <a:latin typeface="Alibaba Sans Bold"/>
                          <a:ea typeface="Alibaba Sans Bold"/>
                          <a:cs typeface="Alibaba Sans Bold"/>
                          <a:sym typeface="Alibaba Sans Bold"/>
                        </a:rPr>
                        <a:t>DESCRIPTION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b="true">
                          <a:solidFill>
                            <a:srgbClr val="000000"/>
                          </a:solidFill>
                          <a:latin typeface="Alibaba Sans Bold"/>
                          <a:ea typeface="Alibaba Sans Bold"/>
                          <a:cs typeface="Alibaba Sans Bold"/>
                          <a:sym typeface="Alibaba Sans Bold"/>
                        </a:rPr>
                        <a:t>VOLUME/YEAR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483849">
                <a:tc>
                  <a:txBody>
                    <a:bodyPr anchor="t" rtlCol="false"/>
                    <a:lstStyle/>
                    <a:p>
                      <a:pPr algn="ctr">
                        <a:lnSpc>
                          <a:spcPts val="3359"/>
                        </a:lnSpc>
                        <a:defRPr/>
                      </a:pPr>
                      <a:r>
                        <a:rPr lang="en-US" sz="2400" b="true">
                          <a:solidFill>
                            <a:srgbClr val="000000"/>
                          </a:solidFill>
                          <a:latin typeface="Alibaba Sans Bold"/>
                          <a:ea typeface="Alibaba Sans Bold"/>
                          <a:cs typeface="Alibaba Sans Bold"/>
                          <a:sym typeface="Alibaba Sans Bold"/>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Alibaba Sans"/>
                          <a:ea typeface="Alibaba Sans"/>
                          <a:cs typeface="Alibaba Sans"/>
                          <a:sym typeface="Alibaba Sans"/>
                        </a:rPr>
                        <a:t>1.Md Farhad Hossain</a:t>
                      </a:r>
                      <a:endParaRPr lang="en-US" sz="1100"/>
                    </a:p>
                    <a:p>
                      <a:pPr algn="ctr">
                        <a:lnSpc>
                          <a:spcPts val="3359"/>
                        </a:lnSpc>
                      </a:pPr>
                      <a:r>
                        <a:rPr lang="en-US" sz="2400">
                          <a:solidFill>
                            <a:srgbClr val="000000"/>
                          </a:solidFill>
                          <a:latin typeface="Alibaba Sans"/>
                          <a:ea typeface="Alibaba Sans"/>
                          <a:cs typeface="Alibaba Sans"/>
                          <a:sym typeface="Alibaba Sans"/>
                        </a:rPr>
                        <a:t>2. Nor Azwadi Che Sidik</a:t>
                      </a:r>
                    </a:p>
                    <a:p>
                      <a:pPr algn="ctr">
                        <a:lnSpc>
                          <a:spcPts val="3359"/>
                        </a:lnSpc>
                      </a:pPr>
                      <a:r>
                        <a:rPr lang="en-US" sz="2400">
                          <a:solidFill>
                            <a:srgbClr val="000000"/>
                          </a:solidFill>
                          <a:latin typeface="Alibaba Sans"/>
                          <a:ea typeface="Alibaba Sans"/>
                          <a:cs typeface="Alibaba Sans"/>
                          <a:sym typeface="Alibaba Sans"/>
                        </a:rPr>
                        <a:t> 3. Md Mahmudul Hasan</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359"/>
                        </a:lnSpc>
                        <a:defRPr/>
                      </a:pPr>
                      <a:r>
                        <a:rPr lang="en-US" sz="2399">
                          <a:solidFill>
                            <a:srgbClr val="000000"/>
                          </a:solidFill>
                          <a:latin typeface="Alibaba Sans"/>
                          <a:ea typeface="Alibaba Sans"/>
                          <a:cs typeface="Alibaba Sans"/>
                          <a:sym typeface="Alibaba Sans"/>
                        </a:rPr>
                        <a:t>Energy Consumption Prediction by Using Machine Learning for Smart Buildings.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799"/>
                        </a:lnSpc>
                        <a:defRPr/>
                      </a:pPr>
                      <a:r>
                        <a:rPr lang="en-US" sz="1999">
                          <a:solidFill>
                            <a:srgbClr val="000000"/>
                          </a:solidFill>
                          <a:latin typeface="Alibaba Sans"/>
                          <a:ea typeface="Alibaba Sans"/>
                          <a:cs typeface="Alibaba Sans"/>
                          <a:sym typeface="Alibaba Sans"/>
                        </a:rPr>
                        <a:t>This paper uses k-Nearest Neighbors (k-NN), Support Vector Machines (SVM), and Artificial Neural Networks (ANN) to predict energy consumption based on historical IoT data in a commercial building. It provides insights into the accuracy and effectiveness on improving energy management.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Alibaba Sans Bold"/>
                          <a:ea typeface="Alibaba Sans Bold"/>
                          <a:cs typeface="Alibaba Sans Bold"/>
                          <a:sym typeface="Alibaba Sans Bold"/>
                        </a:rPr>
                        <a:t>2021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483849">
                <a:tc>
                  <a:txBody>
                    <a:bodyPr anchor="t" rtlCol="false"/>
                    <a:lstStyle/>
                    <a:p>
                      <a:pPr algn="ctr">
                        <a:lnSpc>
                          <a:spcPts val="3359"/>
                        </a:lnSpc>
                        <a:defRPr/>
                      </a:pPr>
                      <a:r>
                        <a:rPr lang="en-US" sz="2400" b="true">
                          <a:solidFill>
                            <a:srgbClr val="000000"/>
                          </a:solidFill>
                          <a:latin typeface="Alibaba Sans Bold"/>
                          <a:ea typeface="Alibaba Sans Bold"/>
                          <a:cs typeface="Alibaba Sans Bold"/>
                          <a:sym typeface="Alibaba Sans Bold"/>
                        </a:rPr>
                        <a:t>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359"/>
                        </a:lnSpc>
                        <a:defRPr/>
                      </a:pPr>
                      <a:r>
                        <a:rPr lang="en-US" sz="2399">
                          <a:solidFill>
                            <a:srgbClr val="000000"/>
                          </a:solidFill>
                          <a:latin typeface="Alibaba Sans"/>
                          <a:ea typeface="Alibaba Sans"/>
                          <a:cs typeface="Alibaba Sans"/>
                          <a:sym typeface="Alibaba Sans"/>
                        </a:rPr>
                        <a:t>1.</a:t>
                      </a:r>
                      <a:r>
                        <a:rPr lang="en-US" sz="2399">
                          <a:solidFill>
                            <a:srgbClr val="000000"/>
                          </a:solidFill>
                          <a:latin typeface="Alibaba Sans"/>
                          <a:ea typeface="Alibaba Sans"/>
                          <a:cs typeface="Alibaba Sans"/>
                          <a:sym typeface="Alibaba Sans"/>
                        </a:rPr>
                        <a:t>A.Abdelaziz</a:t>
                      </a:r>
                      <a:endParaRPr lang="en-US" sz="1100"/>
                    </a:p>
                    <a:p>
                      <a:pPr algn="l">
                        <a:lnSpc>
                          <a:spcPts val="3359"/>
                        </a:lnSpc>
                      </a:pPr>
                      <a:r>
                        <a:rPr lang="en-US" sz="2399">
                          <a:solidFill>
                            <a:srgbClr val="000000"/>
                          </a:solidFill>
                          <a:latin typeface="Alibaba Sans"/>
                          <a:ea typeface="Alibaba Sans"/>
                          <a:cs typeface="Alibaba Sans"/>
                          <a:sym typeface="Alibaba Sans"/>
                        </a:rPr>
                        <a:t>2.</a:t>
                      </a:r>
                      <a:r>
                        <a:rPr lang="en-US" sz="2399">
                          <a:solidFill>
                            <a:srgbClr val="000000"/>
                          </a:solidFill>
                          <a:latin typeface="Alibaba Sans"/>
                          <a:ea typeface="Alibaba Sans"/>
                          <a:cs typeface="Alibaba Sans"/>
                          <a:sym typeface="Alibaba Sans"/>
                        </a:rPr>
                        <a:t>M.Youseff</a:t>
                      </a:r>
                    </a:p>
                    <a:p>
                      <a:pPr algn="l">
                        <a:lnSpc>
                          <a:spcPts val="3359"/>
                        </a:lnSpc>
                      </a:pPr>
                      <a:r>
                        <a:rPr lang="en-US" sz="2399">
                          <a:solidFill>
                            <a:srgbClr val="000000"/>
                          </a:solidFill>
                          <a:latin typeface="Alibaba Sans"/>
                          <a:ea typeface="Alibaba Sans"/>
                          <a:cs typeface="Alibaba Sans"/>
                          <a:sym typeface="Alibaba Sans"/>
                        </a:rPr>
                        <a:t>3.</a:t>
                      </a:r>
                      <a:r>
                        <a:rPr lang="en-US" sz="2399">
                          <a:solidFill>
                            <a:srgbClr val="000000"/>
                          </a:solidFill>
                          <a:latin typeface="Alibaba Sans"/>
                          <a:ea typeface="Alibaba Sans"/>
                          <a:cs typeface="Alibaba Sans"/>
                          <a:sym typeface="Alibaba Sans"/>
                        </a:rPr>
                        <a:t> A. Salem</a:t>
                      </a:r>
                    </a:p>
                    <a:p>
                      <a:pPr algn="l">
                        <a:lnSpc>
                          <a:spcPts val="3359"/>
                        </a:lnSpc>
                      </a:pPr>
                      <a:r>
                        <a:rPr lang="en-US" sz="2399">
                          <a:solidFill>
                            <a:srgbClr val="000000"/>
                          </a:solidFill>
                          <a:latin typeface="Alibaba Sans"/>
                          <a:ea typeface="Alibaba Sans"/>
                          <a:cs typeface="Alibaba Sans"/>
                          <a:sym typeface="Alibaba Sans"/>
                        </a:rPr>
                        <a:t>4.</a:t>
                      </a:r>
                      <a:r>
                        <a:rPr lang="en-US" sz="2399">
                          <a:solidFill>
                            <a:srgbClr val="000000"/>
                          </a:solidFill>
                          <a:latin typeface="Alibaba Sans"/>
                          <a:ea typeface="Alibaba Sans"/>
                          <a:cs typeface="Alibaba Sans"/>
                          <a:sym typeface="Alibaba Sans"/>
                        </a:rPr>
                        <a:t>M. Ismail</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359"/>
                        </a:lnSpc>
                        <a:defRPr/>
                      </a:pPr>
                      <a:r>
                        <a:rPr lang="en-US" sz="2399">
                          <a:solidFill>
                            <a:srgbClr val="000000"/>
                          </a:solidFill>
                          <a:latin typeface="Alibaba Sans"/>
                          <a:ea typeface="Alibaba Sans"/>
                          <a:cs typeface="Alibaba Sans"/>
                          <a:sym typeface="Alibaba Sans"/>
                        </a:rPr>
                        <a:t>Prediction of Energy Consumption in Campus Buildings Using Machine Learning Techniques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Alibaba Sans"/>
                          <a:ea typeface="Alibaba Sans"/>
                          <a:cs typeface="Alibaba Sans"/>
                          <a:sym typeface="Alibaba Sans"/>
                        </a:rPr>
                        <a:t>The paper presents a machine learning-based model that utilizes historical data and environmental conditions to forecast energy consumption in campus buildings. The study primarily uses the XGBoost algorithm for prediction and optimization.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Alibaba Sans Bold"/>
                          <a:ea typeface="Alibaba Sans Bold"/>
                          <a:cs typeface="Alibaba Sans Bold"/>
                          <a:sym typeface="Alibaba Sans Bold"/>
                        </a:rPr>
                        <a:t>2023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10" id="10"/>
          <p:cNvSpPr txBox="true"/>
          <p:nvPr/>
        </p:nvSpPr>
        <p:spPr>
          <a:xfrm rot="0">
            <a:off x="811792" y="581025"/>
            <a:ext cx="12734559" cy="796928"/>
          </a:xfrm>
          <a:prstGeom prst="rect">
            <a:avLst/>
          </a:prstGeom>
        </p:spPr>
        <p:txBody>
          <a:bodyPr anchor="t" rtlCol="false" tIns="0" lIns="0" bIns="0" rIns="0">
            <a:spAutoFit/>
          </a:bodyPr>
          <a:lstStyle/>
          <a:p>
            <a:pPr algn="l">
              <a:lnSpc>
                <a:spcPts val="5500"/>
              </a:lnSpc>
            </a:pPr>
            <a:r>
              <a:rPr lang="en-US" sz="5500" b="true">
                <a:solidFill>
                  <a:srgbClr val="60941A"/>
                </a:solidFill>
                <a:latin typeface="Telegraf Heavy"/>
                <a:ea typeface="Telegraf Heavy"/>
                <a:cs typeface="Telegraf Heavy"/>
                <a:sym typeface="Telegraf Heavy"/>
              </a:rPr>
              <a:t>LITERATURE SURVEY</a:t>
            </a:r>
          </a:p>
        </p:txBody>
      </p:sp>
      <p:sp>
        <p:nvSpPr>
          <p:cNvPr name="TextBox 11" id="11"/>
          <p:cNvSpPr txBox="true"/>
          <p:nvPr/>
        </p:nvSpPr>
        <p:spPr>
          <a:xfrm rot="0">
            <a:off x="11979951" y="8615890"/>
            <a:ext cx="5279349" cy="320708"/>
          </a:xfrm>
          <a:prstGeom prst="rect">
            <a:avLst/>
          </a:prstGeom>
        </p:spPr>
        <p:txBody>
          <a:bodyPr anchor="t" rtlCol="false" tIns="0" lIns="0" bIns="0" rIns="0">
            <a:spAutoFit/>
          </a:bodyPr>
          <a:lstStyle/>
          <a:p>
            <a:pPr algn="r">
              <a:lnSpc>
                <a:spcPts val="2499"/>
              </a:lnSpc>
            </a:pPr>
            <a:r>
              <a:rPr lang="en-US" sz="2499">
                <a:solidFill>
                  <a:srgbClr val="FFFFFF"/>
                </a:solidFill>
                <a:latin typeface="Alibaba Sans"/>
                <a:ea typeface="Alibaba Sans"/>
                <a:cs typeface="Alibaba Sans"/>
                <a:sym typeface="Alibaba Sans"/>
              </a:rPr>
              <a:t>PAGE: 03</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5545992" y="263330"/>
            <a:ext cx="2278518" cy="2870225"/>
          </a:xfrm>
          <a:custGeom>
            <a:avLst/>
            <a:gdLst/>
            <a:ahLst/>
            <a:cxnLst/>
            <a:rect r="r" b="b" t="t" l="l"/>
            <a:pathLst>
              <a:path h="2870225" w="2278518">
                <a:moveTo>
                  <a:pt x="2278518" y="0"/>
                </a:moveTo>
                <a:lnTo>
                  <a:pt x="0" y="0"/>
                </a:lnTo>
                <a:lnTo>
                  <a:pt x="0" y="2870225"/>
                </a:lnTo>
                <a:lnTo>
                  <a:pt x="2278518" y="2870225"/>
                </a:lnTo>
                <a:lnTo>
                  <a:pt x="2278518" y="0"/>
                </a:lnTo>
                <a:close/>
              </a:path>
            </a:pathLst>
          </a:custGeom>
          <a:blipFill>
            <a:blip r:embed="rId2">
              <a:extLst>
                <a:ext uri="{96DAC541-7B7A-43D3-8B79-37D633B846F1}">
                  <asvg:svgBlip xmlns:asvg="http://schemas.microsoft.com/office/drawing/2016/SVG/main" r:embed="rId3"/>
                </a:ext>
              </a:extLst>
            </a:blip>
            <a:stretch>
              <a:fillRect l="0" t="0" r="-37109" b="0"/>
            </a:stretch>
          </a:blipFill>
        </p:spPr>
      </p:sp>
      <p:grpSp>
        <p:nvGrpSpPr>
          <p:cNvPr name="Group 3" id="3"/>
          <p:cNvGrpSpPr/>
          <p:nvPr/>
        </p:nvGrpSpPr>
        <p:grpSpPr>
          <a:xfrm rot="0">
            <a:off x="15545992" y="930289"/>
            <a:ext cx="768154" cy="76815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577"/>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52619" y="9426076"/>
            <a:ext cx="21449591" cy="2447365"/>
            <a:chOff x="0" y="0"/>
            <a:chExt cx="5649275" cy="644573"/>
          </a:xfrm>
        </p:grpSpPr>
        <p:sp>
          <p:nvSpPr>
            <p:cNvPr name="Freeform 7" id="7"/>
            <p:cNvSpPr/>
            <p:nvPr/>
          </p:nvSpPr>
          <p:spPr>
            <a:xfrm flipH="false" flipV="false" rot="0">
              <a:off x="0" y="0"/>
              <a:ext cx="5649275" cy="644573"/>
            </a:xfrm>
            <a:custGeom>
              <a:avLst/>
              <a:gdLst/>
              <a:ahLst/>
              <a:cxnLst/>
              <a:rect r="r" b="b" t="t" l="l"/>
              <a:pathLst>
                <a:path h="644573" w="5649275">
                  <a:moveTo>
                    <a:pt x="0" y="0"/>
                  </a:moveTo>
                  <a:lnTo>
                    <a:pt x="5649275" y="0"/>
                  </a:lnTo>
                  <a:lnTo>
                    <a:pt x="5649275" y="644573"/>
                  </a:lnTo>
                  <a:lnTo>
                    <a:pt x="0" y="644573"/>
                  </a:lnTo>
                  <a:close/>
                </a:path>
              </a:pathLst>
            </a:custGeom>
            <a:solidFill>
              <a:srgbClr val="E4F577"/>
            </a:solidFill>
          </p:spPr>
        </p:sp>
        <p:sp>
          <p:nvSpPr>
            <p:cNvPr name="TextBox 8" id="8"/>
            <p:cNvSpPr txBox="true"/>
            <p:nvPr/>
          </p:nvSpPr>
          <p:spPr>
            <a:xfrm>
              <a:off x="0" y="-38100"/>
              <a:ext cx="5649275" cy="682673"/>
            </a:xfrm>
            <a:prstGeom prst="rect">
              <a:avLst/>
            </a:prstGeom>
          </p:spPr>
          <p:txBody>
            <a:bodyPr anchor="ctr" rtlCol="false" tIns="50800" lIns="50800" bIns="50800" rIns="50800"/>
            <a:lstStyle/>
            <a:p>
              <a:pPr algn="ctr">
                <a:lnSpc>
                  <a:spcPts val="2659"/>
                </a:lnSpc>
              </a:pPr>
            </a:p>
          </p:txBody>
        </p:sp>
      </p:grpSp>
      <p:graphicFrame>
        <p:nvGraphicFramePr>
          <p:cNvPr name="Table 9" id="9"/>
          <p:cNvGraphicFramePr>
            <a:graphicFrameLocks noGrp="true"/>
          </p:cNvGraphicFramePr>
          <p:nvPr/>
        </p:nvGraphicFramePr>
        <p:xfrm>
          <a:off x="811792" y="1698442"/>
          <a:ext cx="16447508" cy="8400730"/>
        </p:xfrm>
        <a:graphic>
          <a:graphicData uri="http://schemas.openxmlformats.org/drawingml/2006/table">
            <a:tbl>
              <a:tblPr/>
              <a:tblGrid>
                <a:gridCol w="1642453"/>
                <a:gridCol w="2838256"/>
                <a:gridCol w="3114458"/>
                <a:gridCol w="5562840"/>
                <a:gridCol w="3289502"/>
              </a:tblGrid>
              <a:tr h="956840">
                <a:tc>
                  <a:txBody>
                    <a:bodyPr anchor="t" rtlCol="false"/>
                    <a:lstStyle/>
                    <a:p>
                      <a:pPr algn="ctr">
                        <a:lnSpc>
                          <a:spcPts val="3359"/>
                        </a:lnSpc>
                        <a:defRPr/>
                      </a:pPr>
                      <a:r>
                        <a:rPr lang="en-US" sz="2400" b="true">
                          <a:solidFill>
                            <a:srgbClr val="000000"/>
                          </a:solidFill>
                          <a:latin typeface="Alibaba Sans Bold"/>
                          <a:ea typeface="Alibaba Sans Bold"/>
                          <a:cs typeface="Alibaba Sans Bold"/>
                          <a:sym typeface="Alibaba Sans Bold"/>
                        </a:rPr>
                        <a:t>S. 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b="true">
                          <a:solidFill>
                            <a:srgbClr val="000000"/>
                          </a:solidFill>
                          <a:latin typeface="Alibaba Sans Bold"/>
                          <a:ea typeface="Alibaba Sans Bold"/>
                          <a:cs typeface="Alibaba Sans Bold"/>
                          <a:sym typeface="Alibaba Sans Bold"/>
                        </a:rPr>
                        <a:t>AUTHOR NAME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b="true">
                          <a:solidFill>
                            <a:srgbClr val="000000"/>
                          </a:solidFill>
                          <a:latin typeface="Alibaba Sans Bold"/>
                          <a:ea typeface="Alibaba Sans Bold"/>
                          <a:cs typeface="Alibaba Sans Bold"/>
                          <a:sym typeface="Alibaba Sans Bold"/>
                        </a:rPr>
                        <a:t>PAPER TITLE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b="true">
                          <a:solidFill>
                            <a:srgbClr val="000000"/>
                          </a:solidFill>
                          <a:latin typeface="Alibaba Sans Bold"/>
                          <a:ea typeface="Alibaba Sans Bold"/>
                          <a:cs typeface="Alibaba Sans Bold"/>
                          <a:sym typeface="Alibaba Sans Bold"/>
                        </a:rPr>
                        <a:t>DESCRIPTION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b="true">
                          <a:solidFill>
                            <a:srgbClr val="000000"/>
                          </a:solidFill>
                          <a:latin typeface="Alibaba Sans Bold"/>
                          <a:ea typeface="Alibaba Sans Bold"/>
                          <a:cs typeface="Alibaba Sans Bold"/>
                          <a:sym typeface="Alibaba Sans Bold"/>
                        </a:rPr>
                        <a:t>VOLUME/YEAR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702969">
                <a:tc>
                  <a:txBody>
                    <a:bodyPr anchor="t" rtlCol="false"/>
                    <a:lstStyle/>
                    <a:p>
                      <a:pPr algn="ctr">
                        <a:lnSpc>
                          <a:spcPts val="3359"/>
                        </a:lnSpc>
                        <a:defRPr/>
                      </a:pPr>
                      <a:r>
                        <a:rPr lang="en-US" sz="2400" b="true">
                          <a:solidFill>
                            <a:srgbClr val="000000"/>
                          </a:solidFill>
                          <a:latin typeface="Alibaba Sans Bold"/>
                          <a:ea typeface="Alibaba Sans Bold"/>
                          <a:cs typeface="Alibaba Sans Bold"/>
                          <a:sym typeface="Alibaba Sans Bold"/>
                        </a:rPr>
                        <a:t>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Alibaba Sans"/>
                          <a:ea typeface="Alibaba Sans"/>
                          <a:cs typeface="Alibaba Sans"/>
                          <a:sym typeface="Alibaba Sans"/>
                        </a:rPr>
                        <a:t>1.A. Smith</a:t>
                      </a:r>
                      <a:endParaRPr lang="en-US" sz="1100"/>
                    </a:p>
                    <a:p>
                      <a:pPr algn="ctr">
                        <a:lnSpc>
                          <a:spcPts val="3359"/>
                        </a:lnSpc>
                      </a:pPr>
                      <a:r>
                        <a:rPr lang="en-US" sz="2400">
                          <a:solidFill>
                            <a:srgbClr val="000000"/>
                          </a:solidFill>
                          <a:latin typeface="Alibaba Sans"/>
                          <a:ea typeface="Alibaba Sans"/>
                          <a:cs typeface="Alibaba Sans"/>
                          <a:sym typeface="Alibaba Sans"/>
                        </a:rPr>
                        <a:t>2. Johnson</a:t>
                      </a:r>
                    </a:p>
                    <a:p>
                      <a:pPr algn="ctr">
                        <a:lnSpc>
                          <a:spcPts val="3359"/>
                        </a:lnSpc>
                      </a:pPr>
                      <a:r>
                        <a:rPr lang="en-US" sz="2400">
                          <a:solidFill>
                            <a:srgbClr val="000000"/>
                          </a:solidFill>
                          <a:latin typeface="Alibaba Sans"/>
                          <a:ea typeface="Alibaba Sans"/>
                          <a:cs typeface="Alibaba Sans"/>
                          <a:sym typeface="Alibaba Sans"/>
                        </a:rPr>
                        <a:t>3. Williams</a:t>
                      </a:r>
                    </a:p>
                    <a:p>
                      <a:pPr algn="ctr">
                        <a:lnSpc>
                          <a:spcPts val="3359"/>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359"/>
                        </a:lnSpc>
                        <a:defRPr/>
                      </a:pPr>
                      <a:r>
                        <a:rPr lang="en-US" sz="2399">
                          <a:solidFill>
                            <a:srgbClr val="000000"/>
                          </a:solidFill>
                          <a:latin typeface="Alibaba Sans"/>
                          <a:ea typeface="Alibaba Sans"/>
                          <a:cs typeface="Alibaba Sans"/>
                          <a:sym typeface="Alibaba Sans"/>
                        </a:rPr>
                        <a:t>Accurate Prediction of Hourly </a:t>
                      </a:r>
                      <a:r>
                        <a:rPr lang="en-US" sz="2399">
                          <a:solidFill>
                            <a:srgbClr val="000000"/>
                          </a:solidFill>
                          <a:latin typeface="Alibaba Sans"/>
                          <a:ea typeface="Alibaba Sans"/>
                          <a:cs typeface="Alibaba Sans"/>
                          <a:sym typeface="Alibaba Sans"/>
                        </a:rPr>
                        <a:t>Energy Consumption in a Residential Building </a:t>
                      </a:r>
                      <a:endParaRPr lang="en-US" sz="1100"/>
                    </a:p>
                    <a:p>
                      <a:pPr algn="l">
                        <a:lnSpc>
                          <a:spcPts val="3359"/>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Alibaba Sans"/>
                          <a:ea typeface="Alibaba Sans"/>
                          <a:cs typeface="Alibaba Sans"/>
                          <a:sym typeface="Alibaba Sans"/>
                        </a:rPr>
                        <a:t>This paper develops a deep neural network-based algorithm to predict energy consumption in residential buildings. The model incorporates occupancy rates and improves upon traditional models such as extreme gradient boosting, multiple linear regression, and shallow artificial networks. </a:t>
                      </a:r>
                      <a:r>
                        <a:rPr lang="en-US" sz="1999">
                          <a:solidFill>
                            <a:srgbClr val="000000"/>
                          </a:solidFill>
                          <a:latin typeface="Alibaba Sans"/>
                          <a:ea typeface="Alibaba Sans"/>
                          <a:cs typeface="Alibaba Sans"/>
                          <a:sym typeface="Alibaba Sans"/>
                        </a:rPr>
                        <a:t>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Alibaba Sans Bold"/>
                          <a:ea typeface="Alibaba Sans Bold"/>
                          <a:cs typeface="Alibaba Sans Bold"/>
                          <a:sym typeface="Alibaba Sans Bold"/>
                        </a:rPr>
                        <a:t>2021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740922">
                <a:tc>
                  <a:txBody>
                    <a:bodyPr anchor="t" rtlCol="false"/>
                    <a:lstStyle/>
                    <a:p>
                      <a:pPr algn="ctr">
                        <a:lnSpc>
                          <a:spcPts val="3359"/>
                        </a:lnSpc>
                        <a:defRPr/>
                      </a:pPr>
                      <a:r>
                        <a:rPr lang="en-US" sz="2400" b="true">
                          <a:solidFill>
                            <a:srgbClr val="000000"/>
                          </a:solidFill>
                          <a:latin typeface="Alibaba Sans Bold"/>
                          <a:ea typeface="Alibaba Sans Bold"/>
                          <a:cs typeface="Alibaba Sans Bold"/>
                          <a:sym typeface="Alibaba Sans Bold"/>
                        </a:rPr>
                        <a:t>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359"/>
                        </a:lnSpc>
                        <a:defRPr/>
                      </a:pPr>
                      <a:r>
                        <a:rPr lang="en-US" sz="2399">
                          <a:solidFill>
                            <a:srgbClr val="000000"/>
                          </a:solidFill>
                          <a:latin typeface="Alibaba Sans"/>
                          <a:ea typeface="Alibaba Sans"/>
                          <a:cs typeface="Alibaba Sans"/>
                          <a:sym typeface="Alibaba Sans"/>
                        </a:rPr>
                        <a:t>1.M.C</a:t>
                      </a:r>
                      <a:r>
                        <a:rPr lang="en-US" sz="2399">
                          <a:solidFill>
                            <a:srgbClr val="000000"/>
                          </a:solidFill>
                          <a:latin typeface="Alibaba Sans"/>
                          <a:ea typeface="Alibaba Sans"/>
                          <a:cs typeface="Alibaba Sans"/>
                          <a:sym typeface="Alibaba Sans"/>
                        </a:rPr>
                        <a:t>. Pegalajar</a:t>
                      </a:r>
                      <a:endParaRPr lang="en-US" sz="1100"/>
                    </a:p>
                    <a:p>
                      <a:pPr algn="l">
                        <a:lnSpc>
                          <a:spcPts val="3359"/>
                        </a:lnSpc>
                      </a:pPr>
                      <a:r>
                        <a:rPr lang="en-US" sz="2399">
                          <a:solidFill>
                            <a:srgbClr val="000000"/>
                          </a:solidFill>
                          <a:latin typeface="Alibaba Sans"/>
                          <a:ea typeface="Alibaba Sans"/>
                          <a:cs typeface="Alibaba Sans"/>
                          <a:sym typeface="Alibaba Sans"/>
                        </a:rPr>
                        <a:t>2.</a:t>
                      </a:r>
                      <a:r>
                        <a:rPr lang="en-US" sz="2399">
                          <a:solidFill>
                            <a:srgbClr val="000000"/>
                          </a:solidFill>
                          <a:latin typeface="Alibaba Sans"/>
                          <a:ea typeface="Alibaba Sans"/>
                          <a:cs typeface="Alibaba Sans"/>
                          <a:sym typeface="Alibaba Sans"/>
                        </a:rPr>
                        <a:t> L.G</a:t>
                      </a:r>
                      <a:r>
                        <a:rPr lang="en-US" sz="2399">
                          <a:solidFill>
                            <a:srgbClr val="000000"/>
                          </a:solidFill>
                          <a:latin typeface="Alibaba Sans"/>
                          <a:ea typeface="Alibaba Sans"/>
                          <a:cs typeface="Alibaba Sans"/>
                          <a:sym typeface="Alibaba Sans"/>
                        </a:rPr>
                        <a:t>.B</a:t>
                      </a:r>
                      <a:r>
                        <a:rPr lang="en-US" sz="2399">
                          <a:solidFill>
                            <a:srgbClr val="000000"/>
                          </a:solidFill>
                          <a:latin typeface="Alibaba Sans"/>
                          <a:ea typeface="Alibaba Sans"/>
                          <a:cs typeface="Alibaba Sans"/>
                          <a:sym typeface="Alibaba Sans"/>
                        </a:rPr>
                        <a:t>. Ruiz</a:t>
                      </a:r>
                    </a:p>
                    <a:p>
                      <a:pPr algn="l">
                        <a:lnSpc>
                          <a:spcPts val="3359"/>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359"/>
                        </a:lnSpc>
                        <a:defRPr/>
                      </a:pPr>
                      <a:r>
                        <a:rPr lang="en-US" sz="2399">
                          <a:solidFill>
                            <a:srgbClr val="000000"/>
                          </a:solidFill>
                          <a:latin typeface="Alibaba Sans"/>
                          <a:ea typeface="Alibaba Sans"/>
                          <a:cs typeface="Alibaba Sans"/>
                          <a:sym typeface="Alibaba Sans"/>
                        </a:rPr>
                        <a:t>Tim</a:t>
                      </a:r>
                      <a:r>
                        <a:rPr lang="en-US" sz="2399">
                          <a:solidFill>
                            <a:srgbClr val="000000"/>
                          </a:solidFill>
                          <a:latin typeface="Alibaba Sans"/>
                          <a:ea typeface="Alibaba Sans"/>
                          <a:cs typeface="Alibaba Sans"/>
                          <a:sym typeface="Alibaba Sans"/>
                        </a:rPr>
                        <a:t>e Series Forecasting for Energy Consumption</a:t>
                      </a:r>
                      <a:endParaRPr lang="en-US" sz="1100"/>
                    </a:p>
                    <a:p>
                      <a:pPr algn="l">
                        <a:lnSpc>
                          <a:spcPts val="3359"/>
                        </a:lnSpc>
                      </a:pPr>
                    </a:p>
                    <a:p>
                      <a:pPr algn="l">
                        <a:lnSpc>
                          <a:spcPts val="3359"/>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800"/>
                        </a:lnSpc>
                        <a:defRPr/>
                      </a:pPr>
                      <a:r>
                        <a:rPr lang="en-US" sz="2000">
                          <a:solidFill>
                            <a:srgbClr val="000000"/>
                          </a:solidFill>
                          <a:latin typeface="Alibaba Sans"/>
                          <a:ea typeface="Alibaba Sans"/>
                          <a:cs typeface="Alibaba Sans"/>
                          <a:sym typeface="Alibaba Sans"/>
                        </a:rPr>
                        <a:t>This paper presents time series forecasting models for energy consumption. The models are applied to energy-related time series data to predict consumption. Deep learning and artificial neural networks were extensively used to improve the accuracy of predictions.</a:t>
                      </a:r>
                      <a:endParaRPr lang="en-US" sz="1100"/>
                    </a:p>
                    <a:p>
                      <a:pPr algn="ctr">
                        <a:lnSpc>
                          <a:spcPts val="2800"/>
                        </a:lnSpc>
                      </a:pPr>
                    </a:p>
                    <a:p>
                      <a:pPr algn="ctr">
                        <a:lnSpc>
                          <a:spcPts val="280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Alibaba Sans Bold"/>
                          <a:ea typeface="Alibaba Sans Bold"/>
                          <a:cs typeface="Alibaba Sans Bold"/>
                          <a:sym typeface="Alibaba Sans Bold"/>
                        </a:rPr>
                        <a:t>2022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10" id="10"/>
          <p:cNvSpPr txBox="true"/>
          <p:nvPr/>
        </p:nvSpPr>
        <p:spPr>
          <a:xfrm rot="0">
            <a:off x="811792" y="581025"/>
            <a:ext cx="12734559" cy="796928"/>
          </a:xfrm>
          <a:prstGeom prst="rect">
            <a:avLst/>
          </a:prstGeom>
        </p:spPr>
        <p:txBody>
          <a:bodyPr anchor="t" rtlCol="false" tIns="0" lIns="0" bIns="0" rIns="0">
            <a:spAutoFit/>
          </a:bodyPr>
          <a:lstStyle/>
          <a:p>
            <a:pPr algn="l">
              <a:lnSpc>
                <a:spcPts val="5500"/>
              </a:lnSpc>
            </a:pPr>
            <a:r>
              <a:rPr lang="en-US" sz="5500" b="true">
                <a:solidFill>
                  <a:srgbClr val="60941A"/>
                </a:solidFill>
                <a:latin typeface="Telegraf Heavy"/>
                <a:ea typeface="Telegraf Heavy"/>
                <a:cs typeface="Telegraf Heavy"/>
                <a:sym typeface="Telegraf Heavy"/>
              </a:rPr>
              <a:t>LITERATURE SURVEY</a:t>
            </a:r>
          </a:p>
        </p:txBody>
      </p:sp>
      <p:sp>
        <p:nvSpPr>
          <p:cNvPr name="TextBox 11" id="11"/>
          <p:cNvSpPr txBox="true"/>
          <p:nvPr/>
        </p:nvSpPr>
        <p:spPr>
          <a:xfrm rot="0">
            <a:off x="11979951" y="8615890"/>
            <a:ext cx="5279349" cy="320675"/>
          </a:xfrm>
          <a:prstGeom prst="rect">
            <a:avLst/>
          </a:prstGeom>
        </p:spPr>
        <p:txBody>
          <a:bodyPr anchor="t" rtlCol="false" tIns="0" lIns="0" bIns="0" rIns="0">
            <a:spAutoFit/>
          </a:bodyPr>
          <a:lstStyle/>
          <a:p>
            <a:pPr algn="r">
              <a:lnSpc>
                <a:spcPts val="2499"/>
              </a:lnSpc>
            </a:pPr>
            <a:r>
              <a:rPr lang="en-US" sz="2499">
                <a:solidFill>
                  <a:srgbClr val="FFFFFF"/>
                </a:solidFill>
                <a:latin typeface="Alibaba Sans"/>
                <a:ea typeface="Alibaba Sans"/>
                <a:cs typeface="Alibaba Sans"/>
                <a:sym typeface="Alibaba Sans"/>
              </a:rPr>
              <a:t>03</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5545992" y="263330"/>
            <a:ext cx="2278518" cy="2870225"/>
          </a:xfrm>
          <a:custGeom>
            <a:avLst/>
            <a:gdLst/>
            <a:ahLst/>
            <a:cxnLst/>
            <a:rect r="r" b="b" t="t" l="l"/>
            <a:pathLst>
              <a:path h="2870225" w="2278518">
                <a:moveTo>
                  <a:pt x="2278518" y="0"/>
                </a:moveTo>
                <a:lnTo>
                  <a:pt x="0" y="0"/>
                </a:lnTo>
                <a:lnTo>
                  <a:pt x="0" y="2870225"/>
                </a:lnTo>
                <a:lnTo>
                  <a:pt x="2278518" y="2870225"/>
                </a:lnTo>
                <a:lnTo>
                  <a:pt x="2278518" y="0"/>
                </a:lnTo>
                <a:close/>
              </a:path>
            </a:pathLst>
          </a:custGeom>
          <a:blipFill>
            <a:blip r:embed="rId2">
              <a:extLst>
                <a:ext uri="{96DAC541-7B7A-43D3-8B79-37D633B846F1}">
                  <asvg:svgBlip xmlns:asvg="http://schemas.microsoft.com/office/drawing/2016/SVG/main" r:embed="rId3"/>
                </a:ext>
              </a:extLst>
            </a:blip>
            <a:stretch>
              <a:fillRect l="0" t="0" r="-37109" b="0"/>
            </a:stretch>
          </a:blipFill>
        </p:spPr>
      </p:sp>
      <p:grpSp>
        <p:nvGrpSpPr>
          <p:cNvPr name="Group 3" id="3"/>
          <p:cNvGrpSpPr/>
          <p:nvPr/>
        </p:nvGrpSpPr>
        <p:grpSpPr>
          <a:xfrm rot="0">
            <a:off x="15545992" y="930289"/>
            <a:ext cx="768154" cy="76815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577"/>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52619" y="9426076"/>
            <a:ext cx="21449591" cy="2447365"/>
            <a:chOff x="0" y="0"/>
            <a:chExt cx="5649275" cy="644573"/>
          </a:xfrm>
        </p:grpSpPr>
        <p:sp>
          <p:nvSpPr>
            <p:cNvPr name="Freeform 7" id="7"/>
            <p:cNvSpPr/>
            <p:nvPr/>
          </p:nvSpPr>
          <p:spPr>
            <a:xfrm flipH="false" flipV="false" rot="0">
              <a:off x="0" y="0"/>
              <a:ext cx="5649275" cy="644573"/>
            </a:xfrm>
            <a:custGeom>
              <a:avLst/>
              <a:gdLst/>
              <a:ahLst/>
              <a:cxnLst/>
              <a:rect r="r" b="b" t="t" l="l"/>
              <a:pathLst>
                <a:path h="644573" w="5649275">
                  <a:moveTo>
                    <a:pt x="0" y="0"/>
                  </a:moveTo>
                  <a:lnTo>
                    <a:pt x="5649275" y="0"/>
                  </a:lnTo>
                  <a:lnTo>
                    <a:pt x="5649275" y="644573"/>
                  </a:lnTo>
                  <a:lnTo>
                    <a:pt x="0" y="644573"/>
                  </a:lnTo>
                  <a:close/>
                </a:path>
              </a:pathLst>
            </a:custGeom>
            <a:solidFill>
              <a:srgbClr val="E4F577"/>
            </a:solidFill>
          </p:spPr>
        </p:sp>
        <p:sp>
          <p:nvSpPr>
            <p:cNvPr name="TextBox 8" id="8"/>
            <p:cNvSpPr txBox="true"/>
            <p:nvPr/>
          </p:nvSpPr>
          <p:spPr>
            <a:xfrm>
              <a:off x="0" y="-38100"/>
              <a:ext cx="5649275" cy="682673"/>
            </a:xfrm>
            <a:prstGeom prst="rect">
              <a:avLst/>
            </a:prstGeom>
          </p:spPr>
          <p:txBody>
            <a:bodyPr anchor="ctr" rtlCol="false" tIns="50800" lIns="50800" bIns="50800" rIns="50800"/>
            <a:lstStyle/>
            <a:p>
              <a:pPr algn="ctr">
                <a:lnSpc>
                  <a:spcPts val="2659"/>
                </a:lnSpc>
              </a:pPr>
            </a:p>
          </p:txBody>
        </p:sp>
      </p:grpSp>
      <p:graphicFrame>
        <p:nvGraphicFramePr>
          <p:cNvPr name="Table 9" id="9"/>
          <p:cNvGraphicFramePr>
            <a:graphicFrameLocks noGrp="true"/>
          </p:cNvGraphicFramePr>
          <p:nvPr/>
        </p:nvGraphicFramePr>
        <p:xfrm>
          <a:off x="811792" y="2480641"/>
          <a:ext cx="16447508" cy="5288585"/>
        </p:xfrm>
        <a:graphic>
          <a:graphicData uri="http://schemas.openxmlformats.org/drawingml/2006/table">
            <a:tbl>
              <a:tblPr/>
              <a:tblGrid>
                <a:gridCol w="1545563"/>
                <a:gridCol w="2670823"/>
                <a:gridCol w="3900994"/>
                <a:gridCol w="5234680"/>
                <a:gridCol w="3095449"/>
              </a:tblGrid>
              <a:tr h="959412">
                <a:tc>
                  <a:txBody>
                    <a:bodyPr anchor="t" rtlCol="false"/>
                    <a:lstStyle/>
                    <a:p>
                      <a:pPr algn="ctr">
                        <a:lnSpc>
                          <a:spcPts val="3359"/>
                        </a:lnSpc>
                        <a:defRPr/>
                      </a:pPr>
                      <a:r>
                        <a:rPr lang="en-US" sz="2400" b="true">
                          <a:solidFill>
                            <a:srgbClr val="000000"/>
                          </a:solidFill>
                          <a:latin typeface="Alibaba Sans Bold"/>
                          <a:ea typeface="Alibaba Sans Bold"/>
                          <a:cs typeface="Alibaba Sans Bold"/>
                          <a:sym typeface="Alibaba Sans Bold"/>
                        </a:rPr>
                        <a:t>S. NO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b="true">
                          <a:solidFill>
                            <a:srgbClr val="000000"/>
                          </a:solidFill>
                          <a:latin typeface="Alibaba Sans Bold"/>
                          <a:ea typeface="Alibaba Sans Bold"/>
                          <a:cs typeface="Alibaba Sans Bold"/>
                          <a:sym typeface="Alibaba Sans Bold"/>
                        </a:rPr>
                        <a:t>AUTHOR NAME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b="true">
                          <a:solidFill>
                            <a:srgbClr val="000000"/>
                          </a:solidFill>
                          <a:latin typeface="Alibaba Sans Bold"/>
                          <a:ea typeface="Alibaba Sans Bold"/>
                          <a:cs typeface="Alibaba Sans Bold"/>
                          <a:sym typeface="Alibaba Sans Bold"/>
                        </a:rPr>
                        <a:t>PAPER TITLE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b="true">
                          <a:solidFill>
                            <a:srgbClr val="000000"/>
                          </a:solidFill>
                          <a:latin typeface="Alibaba Sans Bold"/>
                          <a:ea typeface="Alibaba Sans Bold"/>
                          <a:cs typeface="Alibaba Sans Bold"/>
                          <a:sym typeface="Alibaba Sans Bold"/>
                        </a:rPr>
                        <a:t>DESCRIPTION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b="true">
                          <a:solidFill>
                            <a:srgbClr val="000000"/>
                          </a:solidFill>
                          <a:latin typeface="Alibaba Sans Bold"/>
                          <a:ea typeface="Alibaba Sans Bold"/>
                          <a:cs typeface="Alibaba Sans Bold"/>
                          <a:sym typeface="Alibaba Sans Bold"/>
                        </a:rPr>
                        <a:t>VOLUME/YEAR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4329173">
                <a:tc>
                  <a:txBody>
                    <a:bodyPr anchor="t" rtlCol="false"/>
                    <a:lstStyle/>
                    <a:p>
                      <a:pPr algn="ctr">
                        <a:lnSpc>
                          <a:spcPts val="3359"/>
                        </a:lnSpc>
                        <a:defRPr/>
                      </a:pPr>
                      <a:r>
                        <a:rPr lang="en-US" sz="2400" b="true">
                          <a:solidFill>
                            <a:srgbClr val="000000"/>
                          </a:solidFill>
                          <a:latin typeface="Alibaba Sans Bold"/>
                          <a:ea typeface="Alibaba Sans Bold"/>
                          <a:cs typeface="Alibaba Sans Bold"/>
                          <a:sym typeface="Alibaba Sans Bold"/>
                        </a:rPr>
                        <a:t>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359"/>
                        </a:lnSpc>
                        <a:defRPr/>
                      </a:pPr>
                      <a:r>
                        <a:rPr lang="en-US" sz="2400">
                          <a:solidFill>
                            <a:srgbClr val="000000"/>
                          </a:solidFill>
                          <a:latin typeface="Alibaba Sans"/>
                          <a:ea typeface="Alibaba Sans"/>
                          <a:cs typeface="Alibaba Sans"/>
                          <a:sym typeface="Alibaba Sans"/>
                        </a:rPr>
                        <a:t>1.Mathieu Bourdeau</a:t>
                      </a:r>
                      <a:endParaRPr lang="en-US" sz="1100"/>
                    </a:p>
                    <a:p>
                      <a:pPr algn="l">
                        <a:lnSpc>
                          <a:spcPts val="3359"/>
                        </a:lnSpc>
                      </a:pPr>
                      <a:r>
                        <a:rPr lang="en-US" sz="2400">
                          <a:solidFill>
                            <a:srgbClr val="000000"/>
                          </a:solidFill>
                          <a:latin typeface="Alibaba Sans"/>
                          <a:ea typeface="Alibaba Sans"/>
                          <a:cs typeface="Alibaba Sans"/>
                          <a:sym typeface="Alibaba Sans"/>
                        </a:rPr>
                        <a:t>2.Xiaoqiang</a:t>
                      </a:r>
                    </a:p>
                    <a:p>
                      <a:pPr algn="l">
                        <a:lnSpc>
                          <a:spcPts val="3359"/>
                        </a:lnSpc>
                      </a:pPr>
                      <a:r>
                        <a:rPr lang="en-US" sz="2400">
                          <a:solidFill>
                            <a:srgbClr val="000000"/>
                          </a:solidFill>
                          <a:latin typeface="Alibaba Sans"/>
                          <a:ea typeface="Alibaba Sans"/>
                          <a:cs typeface="Alibaba Sans"/>
                          <a:sym typeface="Alibaba Sans"/>
                        </a:rPr>
                        <a:t> </a:t>
                      </a:r>
                      <a:r>
                        <a:rPr lang="en-US" sz="2400">
                          <a:solidFill>
                            <a:srgbClr val="000000"/>
                          </a:solidFill>
                          <a:latin typeface="Alibaba Sans"/>
                          <a:ea typeface="Alibaba Sans"/>
                          <a:cs typeface="Alibaba Sans"/>
                          <a:sym typeface="Alibaba Sans"/>
                        </a:rPr>
                        <a:t>3. Elyes Nefzaoui</a:t>
                      </a:r>
                    </a:p>
                    <a:p>
                      <a:pPr algn="l">
                        <a:lnSpc>
                          <a:spcPts val="3359"/>
                        </a:lnSpc>
                      </a:pPr>
                      <a:r>
                        <a:rPr lang="en-US" sz="2400">
                          <a:solidFill>
                            <a:srgbClr val="000000"/>
                          </a:solidFill>
                          <a:latin typeface="Alibaba Sans"/>
                          <a:ea typeface="Alibaba Sans"/>
                          <a:cs typeface="Alibaba Sans"/>
                          <a:sym typeface="Alibaba Sans"/>
                        </a:rPr>
                        <a:t> 4. Xiaofeng Guo</a:t>
                      </a:r>
                    </a:p>
                    <a:p>
                      <a:pPr algn="ctr">
                        <a:lnSpc>
                          <a:spcPts val="3359"/>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359"/>
                        </a:lnSpc>
                        <a:defRPr/>
                      </a:pPr>
                      <a:r>
                        <a:rPr lang="en-US" sz="2399">
                          <a:solidFill>
                            <a:srgbClr val="000000"/>
                          </a:solidFill>
                          <a:latin typeface="Alibaba Sans"/>
                          <a:ea typeface="Alibaba Sans"/>
                          <a:cs typeface="Alibaba Sans"/>
                          <a:sym typeface="Alibaba Sans"/>
                        </a:rPr>
                        <a:t>Modeling and forecasting building e</a:t>
                      </a:r>
                      <a:r>
                        <a:rPr lang="en-US" sz="2399">
                          <a:solidFill>
                            <a:srgbClr val="000000"/>
                          </a:solidFill>
                          <a:latin typeface="Alibaba Sans"/>
                          <a:ea typeface="Alibaba Sans"/>
                          <a:cs typeface="Alibaba Sans"/>
                          <a:sym typeface="Alibaba Sans"/>
                        </a:rPr>
                        <a:t>nergy consumption: A review of data-driven techniques</a:t>
                      </a:r>
                      <a:endParaRPr lang="en-US" sz="1100"/>
                    </a:p>
                    <a:p>
                      <a:pPr algn="l">
                        <a:lnSpc>
                          <a:spcPts val="3359"/>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a:solidFill>
                            <a:srgbClr val="000000"/>
                          </a:solidFill>
                          <a:latin typeface="Alibaba Sans"/>
                          <a:ea typeface="Alibaba Sans"/>
                          <a:cs typeface="Alibaba Sans"/>
                          <a:sym typeface="Alibaba Sans"/>
                        </a:rPr>
                        <a:t>This paper reviews algorithms like Autoregressive Models (ARIMA, SARIMA) for forecasting using historical data, Artificial Neural Networks (ANN, RNN, DNN) for capturing patterns in both historical and real-time data, and Support Vector Machines (SVM) for finding optimal prediction boundaries from historical data.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Alibaba Sans Bold"/>
                          <a:ea typeface="Alibaba Sans Bold"/>
                          <a:cs typeface="Alibaba Sans Bold"/>
                          <a:sym typeface="Alibaba Sans Bold"/>
                        </a:rPr>
                        <a:t>2019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10" id="10"/>
          <p:cNvSpPr txBox="true"/>
          <p:nvPr/>
        </p:nvSpPr>
        <p:spPr>
          <a:xfrm rot="0">
            <a:off x="811792" y="581025"/>
            <a:ext cx="12734559" cy="796928"/>
          </a:xfrm>
          <a:prstGeom prst="rect">
            <a:avLst/>
          </a:prstGeom>
        </p:spPr>
        <p:txBody>
          <a:bodyPr anchor="t" rtlCol="false" tIns="0" lIns="0" bIns="0" rIns="0">
            <a:spAutoFit/>
          </a:bodyPr>
          <a:lstStyle/>
          <a:p>
            <a:pPr algn="l">
              <a:lnSpc>
                <a:spcPts val="5500"/>
              </a:lnSpc>
            </a:pPr>
            <a:r>
              <a:rPr lang="en-US" sz="5500" b="true">
                <a:solidFill>
                  <a:srgbClr val="60941A"/>
                </a:solidFill>
                <a:latin typeface="Telegraf Heavy"/>
                <a:ea typeface="Telegraf Heavy"/>
                <a:cs typeface="Telegraf Heavy"/>
                <a:sym typeface="Telegraf Heavy"/>
              </a:rPr>
              <a:t>LITERATURE SURVEY</a:t>
            </a:r>
          </a:p>
        </p:txBody>
      </p:sp>
      <p:sp>
        <p:nvSpPr>
          <p:cNvPr name="TextBox 11" id="11"/>
          <p:cNvSpPr txBox="true"/>
          <p:nvPr/>
        </p:nvSpPr>
        <p:spPr>
          <a:xfrm rot="0">
            <a:off x="11979951" y="8615890"/>
            <a:ext cx="5279349" cy="320675"/>
          </a:xfrm>
          <a:prstGeom prst="rect">
            <a:avLst/>
          </a:prstGeom>
        </p:spPr>
        <p:txBody>
          <a:bodyPr anchor="t" rtlCol="false" tIns="0" lIns="0" bIns="0" rIns="0">
            <a:spAutoFit/>
          </a:bodyPr>
          <a:lstStyle/>
          <a:p>
            <a:pPr algn="r">
              <a:lnSpc>
                <a:spcPts val="2499"/>
              </a:lnSpc>
            </a:pPr>
            <a:r>
              <a:rPr lang="en-US" sz="2499">
                <a:solidFill>
                  <a:srgbClr val="FFFFFF"/>
                </a:solidFill>
                <a:latin typeface="Alibaba Sans"/>
                <a:ea typeface="Alibaba Sans"/>
                <a:cs typeface="Alibaba Sans"/>
                <a:sym typeface="Alibaba Sans"/>
              </a:rPr>
              <a:t>03</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4980782" y="11100"/>
            <a:ext cx="2278518" cy="2870225"/>
          </a:xfrm>
          <a:custGeom>
            <a:avLst/>
            <a:gdLst/>
            <a:ahLst/>
            <a:cxnLst/>
            <a:rect r="r" b="b" t="t" l="l"/>
            <a:pathLst>
              <a:path h="2870225" w="2278518">
                <a:moveTo>
                  <a:pt x="2278518" y="0"/>
                </a:moveTo>
                <a:lnTo>
                  <a:pt x="0" y="0"/>
                </a:lnTo>
                <a:lnTo>
                  <a:pt x="0" y="2870225"/>
                </a:lnTo>
                <a:lnTo>
                  <a:pt x="2278518" y="2870225"/>
                </a:lnTo>
                <a:lnTo>
                  <a:pt x="2278518" y="0"/>
                </a:lnTo>
                <a:close/>
              </a:path>
            </a:pathLst>
          </a:custGeom>
          <a:blipFill>
            <a:blip r:embed="rId2">
              <a:extLst>
                <a:ext uri="{96DAC541-7B7A-43D3-8B79-37D633B846F1}">
                  <asvg:svgBlip xmlns:asvg="http://schemas.microsoft.com/office/drawing/2016/SVG/main" r:embed="rId3"/>
                </a:ext>
              </a:extLst>
            </a:blip>
            <a:stretch>
              <a:fillRect l="0" t="0" r="-37109" b="0"/>
            </a:stretch>
          </a:blipFill>
        </p:spPr>
      </p:sp>
      <p:sp>
        <p:nvSpPr>
          <p:cNvPr name="Freeform 3" id="3"/>
          <p:cNvSpPr/>
          <p:nvPr/>
        </p:nvSpPr>
        <p:spPr>
          <a:xfrm flipH="false" flipV="false" rot="0">
            <a:off x="15432944" y="2095141"/>
            <a:ext cx="371455" cy="371455"/>
          </a:xfrm>
          <a:custGeom>
            <a:avLst/>
            <a:gdLst/>
            <a:ahLst/>
            <a:cxnLst/>
            <a:rect r="r" b="b" t="t" l="l"/>
            <a:pathLst>
              <a:path h="371455" w="371455">
                <a:moveTo>
                  <a:pt x="0" y="0"/>
                </a:moveTo>
                <a:lnTo>
                  <a:pt x="371454" y="0"/>
                </a:lnTo>
                <a:lnTo>
                  <a:pt x="371454" y="371455"/>
                </a:lnTo>
                <a:lnTo>
                  <a:pt x="0" y="3714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5048867" y="841213"/>
            <a:ext cx="768154" cy="768154"/>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F577"/>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028700" y="1066800"/>
            <a:ext cx="11294855" cy="796925"/>
          </a:xfrm>
          <a:prstGeom prst="rect">
            <a:avLst/>
          </a:prstGeom>
        </p:spPr>
        <p:txBody>
          <a:bodyPr anchor="t" rtlCol="false" tIns="0" lIns="0" bIns="0" rIns="0">
            <a:spAutoFit/>
          </a:bodyPr>
          <a:lstStyle/>
          <a:p>
            <a:pPr algn="l">
              <a:lnSpc>
                <a:spcPts val="5499"/>
              </a:lnSpc>
            </a:pPr>
            <a:r>
              <a:rPr lang="en-US" sz="5499" b="true">
                <a:solidFill>
                  <a:srgbClr val="60941A"/>
                </a:solidFill>
                <a:latin typeface="Telegraf Heavy"/>
                <a:ea typeface="Telegraf Heavy"/>
                <a:cs typeface="Telegraf Heavy"/>
                <a:sym typeface="Telegraf Heavy"/>
              </a:rPr>
              <a:t>EXISTING SYSTEM</a:t>
            </a:r>
          </a:p>
        </p:txBody>
      </p:sp>
      <p:grpSp>
        <p:nvGrpSpPr>
          <p:cNvPr name="Group 8" id="8"/>
          <p:cNvGrpSpPr/>
          <p:nvPr/>
        </p:nvGrpSpPr>
        <p:grpSpPr>
          <a:xfrm rot="0">
            <a:off x="-252619" y="9426076"/>
            <a:ext cx="21449591" cy="2447365"/>
            <a:chOff x="0" y="0"/>
            <a:chExt cx="5649275" cy="644573"/>
          </a:xfrm>
        </p:grpSpPr>
        <p:sp>
          <p:nvSpPr>
            <p:cNvPr name="Freeform 9" id="9"/>
            <p:cNvSpPr/>
            <p:nvPr/>
          </p:nvSpPr>
          <p:spPr>
            <a:xfrm flipH="false" flipV="false" rot="0">
              <a:off x="0" y="0"/>
              <a:ext cx="5649275" cy="644573"/>
            </a:xfrm>
            <a:custGeom>
              <a:avLst/>
              <a:gdLst/>
              <a:ahLst/>
              <a:cxnLst/>
              <a:rect r="r" b="b" t="t" l="l"/>
              <a:pathLst>
                <a:path h="644573" w="5649275">
                  <a:moveTo>
                    <a:pt x="0" y="0"/>
                  </a:moveTo>
                  <a:lnTo>
                    <a:pt x="5649275" y="0"/>
                  </a:lnTo>
                  <a:lnTo>
                    <a:pt x="5649275" y="644573"/>
                  </a:lnTo>
                  <a:lnTo>
                    <a:pt x="0" y="644573"/>
                  </a:lnTo>
                  <a:close/>
                </a:path>
              </a:pathLst>
            </a:custGeom>
            <a:solidFill>
              <a:srgbClr val="E4F577"/>
            </a:solidFill>
          </p:spPr>
        </p:sp>
        <p:sp>
          <p:nvSpPr>
            <p:cNvPr name="TextBox 10" id="10"/>
            <p:cNvSpPr txBox="true"/>
            <p:nvPr/>
          </p:nvSpPr>
          <p:spPr>
            <a:xfrm>
              <a:off x="0" y="-38100"/>
              <a:ext cx="5649275" cy="682673"/>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7419329" y="-1704510"/>
            <a:ext cx="10889801" cy="5285710"/>
          </a:xfrm>
          <a:custGeom>
            <a:avLst/>
            <a:gdLst/>
            <a:ahLst/>
            <a:cxnLst/>
            <a:rect r="r" b="b" t="t" l="l"/>
            <a:pathLst>
              <a:path h="5285710" w="10889801">
                <a:moveTo>
                  <a:pt x="0" y="0"/>
                </a:moveTo>
                <a:lnTo>
                  <a:pt x="10889801" y="0"/>
                </a:lnTo>
                <a:lnTo>
                  <a:pt x="10889801" y="5285709"/>
                </a:lnTo>
                <a:lnTo>
                  <a:pt x="0" y="5285709"/>
                </a:lnTo>
                <a:lnTo>
                  <a:pt x="0" y="0"/>
                </a:lnTo>
                <a:close/>
              </a:path>
            </a:pathLst>
          </a:custGeom>
          <a:blipFill>
            <a:blip r:embed="rId6"/>
            <a:stretch>
              <a:fillRect l="0" t="0" r="-24191" b="0"/>
            </a:stretch>
          </a:blipFill>
        </p:spPr>
      </p:sp>
      <p:sp>
        <p:nvSpPr>
          <p:cNvPr name="TextBox 12" id="12"/>
          <p:cNvSpPr txBox="true"/>
          <p:nvPr/>
        </p:nvSpPr>
        <p:spPr>
          <a:xfrm rot="0">
            <a:off x="11979951" y="8615890"/>
            <a:ext cx="5279349" cy="320708"/>
          </a:xfrm>
          <a:prstGeom prst="rect">
            <a:avLst/>
          </a:prstGeom>
        </p:spPr>
        <p:txBody>
          <a:bodyPr anchor="t" rtlCol="false" tIns="0" lIns="0" bIns="0" rIns="0">
            <a:spAutoFit/>
          </a:bodyPr>
          <a:lstStyle/>
          <a:p>
            <a:pPr algn="r">
              <a:lnSpc>
                <a:spcPts val="2499"/>
              </a:lnSpc>
            </a:pPr>
            <a:r>
              <a:rPr lang="en-US" sz="2499">
                <a:solidFill>
                  <a:srgbClr val="FFFFFF"/>
                </a:solidFill>
                <a:latin typeface="Alibaba Sans"/>
                <a:ea typeface="Alibaba Sans"/>
                <a:cs typeface="Alibaba Sans"/>
                <a:sym typeface="Alibaba Sans"/>
              </a:rPr>
              <a:t>PAGE: 08</a:t>
            </a:r>
          </a:p>
        </p:txBody>
      </p:sp>
      <p:sp>
        <p:nvSpPr>
          <p:cNvPr name="TextBox 13" id="13"/>
          <p:cNvSpPr txBox="true"/>
          <p:nvPr/>
        </p:nvSpPr>
        <p:spPr>
          <a:xfrm rot="0">
            <a:off x="1028700" y="2889794"/>
            <a:ext cx="16070125" cy="5857875"/>
          </a:xfrm>
          <a:prstGeom prst="rect">
            <a:avLst/>
          </a:prstGeom>
        </p:spPr>
        <p:txBody>
          <a:bodyPr anchor="t" rtlCol="false" tIns="0" lIns="0" bIns="0" rIns="0">
            <a:spAutoFit/>
          </a:bodyPr>
          <a:lstStyle/>
          <a:p>
            <a:pPr algn="just">
              <a:lnSpc>
                <a:spcPts val="4200"/>
              </a:lnSpc>
              <a:spcBef>
                <a:spcPct val="0"/>
              </a:spcBef>
            </a:pPr>
            <a:r>
              <a:rPr lang="en-US" sz="3000">
                <a:solidFill>
                  <a:srgbClr val="000000"/>
                </a:solidFill>
                <a:latin typeface="Alibaba Sans"/>
                <a:ea typeface="Alibaba Sans"/>
                <a:cs typeface="Alibaba Sans"/>
                <a:sym typeface="Alibaba Sans"/>
              </a:rPr>
              <a:t>T</a:t>
            </a:r>
            <a:r>
              <a:rPr lang="en-US" sz="3000">
                <a:solidFill>
                  <a:srgbClr val="000000"/>
                </a:solidFill>
                <a:latin typeface="Alibaba Sans"/>
                <a:ea typeface="Alibaba Sans"/>
                <a:cs typeface="Alibaba Sans"/>
                <a:sym typeface="Alibaba Sans"/>
              </a:rPr>
              <a:t>raditional energy consumption monitoring systems rely on manual tracking and basic analytics, offering</a:t>
            </a:r>
            <a:r>
              <a:rPr lang="en-US" sz="3000">
                <a:solidFill>
                  <a:srgbClr val="000000"/>
                </a:solidFill>
                <a:latin typeface="Alibaba Sans"/>
                <a:ea typeface="Alibaba Sans"/>
                <a:cs typeface="Alibaba Sans"/>
                <a:sym typeface="Alibaba Sans"/>
              </a:rPr>
              <a:t> users only a summary of their overall energy usage. These systems mainly focus on historical data without the ability to forecast future energy consumption. While some advanced sys</a:t>
            </a:r>
            <a:r>
              <a:rPr lang="en-US" sz="3000">
                <a:solidFill>
                  <a:srgbClr val="000000"/>
                </a:solidFill>
                <a:latin typeface="Alibaba Sans"/>
                <a:ea typeface="Alibaba Sans"/>
                <a:cs typeface="Alibaba Sans"/>
                <a:sym typeface="Alibaba Sans"/>
              </a:rPr>
              <a:t>tems offer real-time monitoring, they typically lack device-level tracking</a:t>
            </a:r>
            <a:r>
              <a:rPr lang="en-US" sz="3000">
                <a:solidFill>
                  <a:srgbClr val="000000"/>
                </a:solidFill>
                <a:latin typeface="Alibaba Sans"/>
                <a:ea typeface="Alibaba Sans"/>
                <a:cs typeface="Alibaba Sans"/>
                <a:sym typeface="Alibaba Sans"/>
              </a:rPr>
              <a:t> and fail to account for key factors like weather conditions and occupancy patterns, limiting their ability to provide actionable insights for optimizing energy use. This lack of precision prevents users from effe</a:t>
            </a:r>
            <a:r>
              <a:rPr lang="en-US" sz="3000">
                <a:solidFill>
                  <a:srgbClr val="000000"/>
                </a:solidFill>
                <a:latin typeface="Alibaba Sans"/>
                <a:ea typeface="Alibaba Sans"/>
                <a:cs typeface="Alibaba Sans"/>
                <a:sym typeface="Alibaba Sans"/>
              </a:rPr>
              <a:t>ctively managing energy consumption and reducing costs.</a:t>
            </a:r>
            <a:r>
              <a:rPr lang="en-US" sz="3000">
                <a:solidFill>
                  <a:srgbClr val="000000"/>
                </a:solidFill>
                <a:latin typeface="Alibaba Sans"/>
                <a:ea typeface="Alibaba Sans"/>
                <a:cs typeface="Alibaba Sans"/>
                <a:sym typeface="Alibaba Sans"/>
              </a:rPr>
              <a:t> Additionally, the absence of predictive capabilities leads to missed opportunities for more sustainable energy practices. Consequently, users are often left with higher energy bills and inefficient energy use.</a:t>
            </a:r>
          </a:p>
          <a:p>
            <a:pPr algn="just">
              <a:lnSpc>
                <a:spcPts val="4200"/>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DAGlqQ6g6JU</dc:identifier>
  <dcterms:modified xsi:type="dcterms:W3CDTF">2011-08-01T06:04:30Z</dcterms:modified>
  <cp:revision>1</cp:revision>
  <dc:title>Department of Artificial Intelligence and Data Science</dc:title>
</cp:coreProperties>
</file>